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75"/>
  </p:notesMasterIdLst>
  <p:sldIdLst>
    <p:sldId id="256" r:id="rId2"/>
    <p:sldId id="286" r:id="rId3"/>
    <p:sldId id="260" r:id="rId4"/>
    <p:sldId id="287" r:id="rId5"/>
    <p:sldId id="259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302" r:id="rId17"/>
    <p:sldId id="298" r:id="rId18"/>
    <p:sldId id="299" r:id="rId19"/>
    <p:sldId id="300" r:id="rId20"/>
    <p:sldId id="301" r:id="rId21"/>
    <p:sldId id="303" r:id="rId22"/>
    <p:sldId id="304" r:id="rId23"/>
    <p:sldId id="305" r:id="rId24"/>
    <p:sldId id="307" r:id="rId25"/>
    <p:sldId id="308" r:id="rId26"/>
    <p:sldId id="309" r:id="rId27"/>
    <p:sldId id="310" r:id="rId28"/>
    <p:sldId id="306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318" r:id="rId37"/>
    <p:sldId id="320" r:id="rId38"/>
    <p:sldId id="319" r:id="rId39"/>
    <p:sldId id="321" r:id="rId40"/>
    <p:sldId id="322" r:id="rId41"/>
    <p:sldId id="323" r:id="rId42"/>
    <p:sldId id="324" r:id="rId43"/>
    <p:sldId id="325" r:id="rId44"/>
    <p:sldId id="326" r:id="rId45"/>
    <p:sldId id="327" r:id="rId46"/>
    <p:sldId id="328" r:id="rId47"/>
    <p:sldId id="329" r:id="rId48"/>
    <p:sldId id="336" r:id="rId49"/>
    <p:sldId id="330" r:id="rId50"/>
    <p:sldId id="331" r:id="rId51"/>
    <p:sldId id="332" r:id="rId52"/>
    <p:sldId id="333" r:id="rId53"/>
    <p:sldId id="334" r:id="rId54"/>
    <p:sldId id="335" r:id="rId55"/>
    <p:sldId id="337" r:id="rId56"/>
    <p:sldId id="338" r:id="rId57"/>
    <p:sldId id="339" r:id="rId58"/>
    <p:sldId id="340" r:id="rId59"/>
    <p:sldId id="341" r:id="rId60"/>
    <p:sldId id="342" r:id="rId61"/>
    <p:sldId id="343" r:id="rId62"/>
    <p:sldId id="344" r:id="rId63"/>
    <p:sldId id="345" r:id="rId64"/>
    <p:sldId id="346" r:id="rId65"/>
    <p:sldId id="347" r:id="rId66"/>
    <p:sldId id="348" r:id="rId67"/>
    <p:sldId id="349" r:id="rId68"/>
    <p:sldId id="350" r:id="rId69"/>
    <p:sldId id="351" r:id="rId70"/>
    <p:sldId id="352" r:id="rId71"/>
    <p:sldId id="353" r:id="rId72"/>
    <p:sldId id="354" r:id="rId73"/>
    <p:sldId id="355" r:id="rId74"/>
  </p:sldIdLst>
  <p:sldSz cx="9144000" cy="5143500" type="screen16x9"/>
  <p:notesSz cx="6858000" cy="9144000"/>
  <p:embeddedFontLst>
    <p:embeddedFont>
      <p:font typeface="Amatic SC" panose="020B0604020202020204" charset="-79"/>
      <p:regular r:id="rId76"/>
      <p:bold r:id="rId77"/>
    </p:embeddedFont>
    <p:embeddedFont>
      <p:font typeface="Consolas" panose="020B0609020204030204" pitchFamily="49" charset="0"/>
      <p:regular r:id="rId78"/>
      <p:bold r:id="rId79"/>
      <p:italic r:id="rId80"/>
      <p:boldItalic r:id="rId81"/>
    </p:embeddedFont>
    <p:embeddedFont>
      <p:font typeface="Merriweather" panose="020B060402020202020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523F56-0D02-4175-A64D-45E582D6819D}">
  <a:tblStyle styleId="{80523F56-0D02-4175-A64D-45E582D681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1.fntdata"/><Relationship Id="rId84" Type="http://schemas.openxmlformats.org/officeDocument/2006/relationships/font" Target="fonts/font9.fntdata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font" Target="fonts/font4.fntdata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7.fntdata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5.fntdata"/><Relationship Id="rId85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83" Type="http://schemas.openxmlformats.org/officeDocument/2006/relationships/font" Target="fonts/font8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86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gif>
</file>

<file path=ppt/media/image43.png>
</file>

<file path=ppt/media/image44.gif>
</file>

<file path=ppt/media/image45.gif>
</file>

<file path=ppt/media/image46.gif>
</file>

<file path=ppt/media/image47.gif>
</file>

<file path=ppt/media/image48.jpeg>
</file>

<file path=ppt/media/image49.jpeg>
</file>

<file path=ppt/media/image5.jpg>
</file>

<file path=ppt/media/image50.png>
</file>

<file path=ppt/media/image51.jpeg>
</file>

<file path=ppt/media/image52.gif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11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107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133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562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629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01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7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063" name="Google Shape;1063;p7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067" name="Google Shape;1067;p7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7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071" name="Google Shape;1071;p7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075" name="Google Shape;1075;p7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7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079" name="Google Shape;1079;p7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7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088" name="Google Shape;1088;p7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7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097" name="Google Shape;1097;p7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7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108" name="Google Shape;1108;p7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7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111" name="Google Shape;1111;p7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7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116" name="Google Shape;1116;p7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7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8" name="Google Shape;1248;p7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9" name="Google Shape;1249;p7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0" name="Google Shape;1250;p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9" name="Google Shape;1439;p9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440" name="Google Shape;1440;p9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3" name="Google Shape;1443;p9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4" name="Google Shape;1444;p9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445" name="Google Shape;1445;p9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" name="Google Shape;1454;p9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455" name="Google Shape;1455;p9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9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470" name="Google Shape;1470;p9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9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9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9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474" name="Google Shape;1474;p9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9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9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9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9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9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9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9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9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9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9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9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9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9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9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9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9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9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9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9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9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9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9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9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9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9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9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9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9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9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9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9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9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9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9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9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9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9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9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9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9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9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9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9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9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9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9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9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9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9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9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9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9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9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9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9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9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9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9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9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534" name="Google Shape;1534;p9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9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9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9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9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9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9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9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9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9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9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9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9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9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9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9" name="Google Shape;1549;p9"/>
          <p:cNvSpPr txBox="1">
            <a:spLocks noGrp="1"/>
          </p:cNvSpPr>
          <p:nvPr>
            <p:ph type="body" idx="1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2400"/>
              <a:buFont typeface="Amatic SC"/>
              <a:buNone/>
              <a:defRPr sz="2400" b="1"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1550" name="Google Shape;1550;p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tml/tryit.asp?filename=tryhtml_links_w3schools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owto/tryit.asp?filename=tryhow_html_download_link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tml/tryit.asp?filename=tryhtml_links_target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tml/tryit.asp?filename=tryhtml_links_image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ebgiare.net/thong-tin-huu-ich/thu-thuat-website/655-bang-ky-tu-dac-biet-trong-html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tags/tryit.asp?filename=tryhtml_form_target" TargetMode="Externa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viblo.asia/p/phuong-thuc-get-va-post-aWj53VBYl6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tags/att_form_rel.asp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html/tryit.asp?filename=tryhtml_input_file" TargetMode="External"/><Relationship Id="rId3" Type="http://schemas.openxmlformats.org/officeDocument/2006/relationships/hyperlink" Target="https://www.w3schools.com/html/tryit.asp?filename=tryhtml_input_checkbox" TargetMode="External"/><Relationship Id="rId7" Type="http://schemas.openxmlformats.org/officeDocument/2006/relationships/hyperlink" Target="https://www.w3schools.com/html/tryit.asp?filename=tryhtml_input_email" TargetMode="External"/><Relationship Id="rId2" Type="http://schemas.openxmlformats.org/officeDocument/2006/relationships/hyperlink" Target="https://www.w3schools.com/html/tryit.asp?filename=tryhtml_input_butt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html/tryit.asp?filename=tryhtml_input_datetime-local" TargetMode="External"/><Relationship Id="rId11" Type="http://schemas.openxmlformats.org/officeDocument/2006/relationships/image" Target="../media/image22.png"/><Relationship Id="rId5" Type="http://schemas.openxmlformats.org/officeDocument/2006/relationships/hyperlink" Target="https://www.w3schools.com/html/tryit.asp?filename=tryhtml_input_date_max_min" TargetMode="External"/><Relationship Id="rId10" Type="http://schemas.openxmlformats.org/officeDocument/2006/relationships/image" Target="../media/image21.png"/><Relationship Id="rId4" Type="http://schemas.openxmlformats.org/officeDocument/2006/relationships/hyperlink" Target="https://www.w3schools.com/html/tryit.asp?filename=tryhtml_input_color" TargetMode="External"/><Relationship Id="rId9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html/tryit.asp?filename=tryhtml_input_range" TargetMode="External"/><Relationship Id="rId3" Type="http://schemas.openxmlformats.org/officeDocument/2006/relationships/hyperlink" Target="https://www.w3schools.com/tags/tryit.asp?filename=tryhtml5_input_type_image" TargetMode="External"/><Relationship Id="rId7" Type="http://schemas.openxmlformats.org/officeDocument/2006/relationships/hyperlink" Target="https://www.w3schools.com/html/tryit.asp?filename=tryhtml_input_radio" TargetMode="External"/><Relationship Id="rId2" Type="http://schemas.openxmlformats.org/officeDocument/2006/relationships/hyperlink" Target="https://www.w3schools.com/tags/tryit.asp?filename=tryhtml5_input_type_hidde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html/tryit.asp?filename=tryhtml_input_password" TargetMode="External"/><Relationship Id="rId5" Type="http://schemas.openxmlformats.org/officeDocument/2006/relationships/hyperlink" Target="https://www.w3schools.com/html/tryit.asp?filename=tryhtml_input_number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s://www.w3schools.com/html/tryit.asp?filename=tryhtml_input_month" TargetMode="External"/><Relationship Id="rId9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html/tryit.asp?filename=tryhtml_input_url" TargetMode="External"/><Relationship Id="rId3" Type="http://schemas.openxmlformats.org/officeDocument/2006/relationships/hyperlink" Target="https://www.w3schools.com/html/tryit.asp?filename=tryhtml_input_search" TargetMode="External"/><Relationship Id="rId7" Type="http://schemas.openxmlformats.org/officeDocument/2006/relationships/hyperlink" Target="https://www.w3schools.com/html/tryit.asp?filename=tryhtml_input_time" TargetMode="External"/><Relationship Id="rId2" Type="http://schemas.openxmlformats.org/officeDocument/2006/relationships/hyperlink" Target="https://www.w3schools.com/html/tryit.asp?filename=tryhtml_input_reset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html/tryit.asp?filename=tryhtml_input_text" TargetMode="External"/><Relationship Id="rId5" Type="http://schemas.openxmlformats.org/officeDocument/2006/relationships/hyperlink" Target="https://www.w3schools.com/html/tryit.asp?filename=tryhtml_input_tel" TargetMode="External"/><Relationship Id="rId4" Type="http://schemas.openxmlformats.org/officeDocument/2006/relationships/hyperlink" Target="https://www.w3schools.com/html/tryit.asp?filename=tryhtml_input_submit" TargetMode="External"/><Relationship Id="rId9" Type="http://schemas.openxmlformats.org/officeDocument/2006/relationships/hyperlink" Target="https://www.w3schools.com/html/tryit.asp?filename=tryhtml_input_week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html/tryit.asp?filename=tryhtml5_input_required" TargetMode="External"/><Relationship Id="rId3" Type="http://schemas.openxmlformats.org/officeDocument/2006/relationships/hyperlink" Target="https://www.w3schools.com/html/tryit.asp?filename=tryhtml_input_attributes_disabled" TargetMode="External"/><Relationship Id="rId7" Type="http://schemas.openxmlformats.org/officeDocument/2006/relationships/hyperlink" Target="https://www.w3schools.com/tags/tryit.asp?filename=tryhtml_input_readonly" TargetMode="External"/><Relationship Id="rId12" Type="http://schemas.openxmlformats.org/officeDocument/2006/relationships/hyperlink" Target="https://www.w3schools.com/html/tryit.asp?filename=tryhtml5_input_placeholder" TargetMode="External"/><Relationship Id="rId2" Type="http://schemas.openxmlformats.org/officeDocument/2006/relationships/hyperlink" Target="https://www.w3schools.com/tags/tryit.asp?filename=tryhtml_input_checked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w3schools.com/html/tryit.asp?filename=tryhtml5_input_pattern" TargetMode="External"/><Relationship Id="rId11" Type="http://schemas.openxmlformats.org/officeDocument/2006/relationships/hyperlink" Target="https://www.w3schools.com/html/tryit.asp?filename=tryhtml_input_attributes_value" TargetMode="External"/><Relationship Id="rId5" Type="http://schemas.openxmlformats.org/officeDocument/2006/relationships/hyperlink" Target="https://www.w3schools.com/html/tryit.asp?filename=tryhtml_input_attributes_maxlength" TargetMode="External"/><Relationship Id="rId10" Type="http://schemas.openxmlformats.org/officeDocument/2006/relationships/hyperlink" Target="https://www.w3schools.com/html/tryit.asp?filename=tryhtml5_input_step" TargetMode="External"/><Relationship Id="rId4" Type="http://schemas.openxmlformats.org/officeDocument/2006/relationships/hyperlink" Target="https://www.w3schools.com/html/tryit.asp?filename=tryhtml5_input_max_min" TargetMode="External"/><Relationship Id="rId9" Type="http://schemas.openxmlformats.org/officeDocument/2006/relationships/hyperlink" Target="https://www.w3schools.com/html/tryit.asp?filename=tryhtml_input_attributes_size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tryit.asp?filename=tryhtml5_input_autofocus" TargetMode="External"/><Relationship Id="rId2" Type="http://schemas.openxmlformats.org/officeDocument/2006/relationships/hyperlink" Target="https://www.w3schools.com/html/tryit.asp?filename=tryhtml5_datalist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w3schools.com/html/tryit.asp?filename=tryhtml5_input_multiple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html/tryit.asp?filename=tryhtml_elem_output" TargetMode="External"/><Relationship Id="rId3" Type="http://schemas.openxmlformats.org/officeDocument/2006/relationships/hyperlink" Target="https://www.w3schools.com/html/tryit.asp?filename=tryhtml_elem_select_pre" TargetMode="External"/><Relationship Id="rId7" Type="http://schemas.openxmlformats.org/officeDocument/2006/relationships/hyperlink" Target="https://www.w3schools.com/html/tryit.asp?filename=tryhtml_elem_datalist" TargetMode="External"/><Relationship Id="rId2" Type="http://schemas.openxmlformats.org/officeDocument/2006/relationships/hyperlink" Target="https://www.w3schools.com/html/tryit.asp?filename=tryhtml_elem_input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html/tryit.asp?filename=tryhtml_form_legend" TargetMode="External"/><Relationship Id="rId5" Type="http://schemas.openxmlformats.org/officeDocument/2006/relationships/hyperlink" Target="https://www.w3schools.com/html/tryit.asp?filename=tryhtml_elem_button" TargetMode="External"/><Relationship Id="rId4" Type="http://schemas.openxmlformats.org/officeDocument/2006/relationships/hyperlink" Target="https://www.w3schools.com/html/tryit.asp?filename=tryhtml_elem_textarea_style" TargetMode="External"/><Relationship Id="rId9" Type="http://schemas.openxmlformats.org/officeDocument/2006/relationships/hyperlink" Target="https://formspree.io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opdev.vn/blog/dung-emmet-de-code-html-css-nhanh-hon/" TargetMode="Externa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tags/tag_span.asp" TargetMode="External"/><Relationship Id="rId2" Type="http://schemas.openxmlformats.org/officeDocument/2006/relationships/hyperlink" Target="https://www.w3schools.com/tags/tag_div.ASP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css/css_boxmodel.asp" TargetMode="External"/><Relationship Id="rId3" Type="http://schemas.openxmlformats.org/officeDocument/2006/relationships/hyperlink" Target="https://fonts.google.com/" TargetMode="External"/><Relationship Id="rId7" Type="http://schemas.openxmlformats.org/officeDocument/2006/relationships/hyperlink" Target="https://www.w3schools.com/css/css_padding.asp" TargetMode="External"/><Relationship Id="rId2" Type="http://schemas.openxmlformats.org/officeDocument/2006/relationships/hyperlink" Target="https://www.w3schools.com/css/css_colors.asp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css/css_margin.asp" TargetMode="External"/><Relationship Id="rId5" Type="http://schemas.openxmlformats.org/officeDocument/2006/relationships/hyperlink" Target="https://www.w3schools.com/css/css_icons.asp" TargetMode="External"/><Relationship Id="rId4" Type="http://schemas.openxmlformats.org/officeDocument/2006/relationships/hyperlink" Target="https://www.w3schools.com/css/css_font.asp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w3schools.com/cssref/pr_font_font-style.asp" TargetMode="Externa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ref/pr_text_text-indent.asp" TargetMode="External"/><Relationship Id="rId2" Type="http://schemas.openxmlformats.org/officeDocument/2006/relationships/hyperlink" Target="https://www.w3schools.com/cssref/pr_text_text-align.ASP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xuanthulab.net/thuoc-tinh-text-decoration-va-text-indent-css.html" TargetMode="External"/><Relationship Id="rId2" Type="http://schemas.openxmlformats.org/officeDocument/2006/relationships/hyperlink" Target="https://hocwebchuan.com/reference/cssSection/pr_text-transform.php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cssref/pr_text_text-indent.asp" TargetMode="External"/><Relationship Id="rId13" Type="http://schemas.openxmlformats.org/officeDocument/2006/relationships/hyperlink" Target="https://www.w3schools.com/cssref/pr_text_unicode-bidi.asp" TargetMode="External"/><Relationship Id="rId3" Type="http://schemas.openxmlformats.org/officeDocument/2006/relationships/hyperlink" Target="https://www.w3schools.com/cssref/pr_text_direction.asp" TargetMode="External"/><Relationship Id="rId7" Type="http://schemas.openxmlformats.org/officeDocument/2006/relationships/hyperlink" Target="https://www.w3schools.com/cssref/pr_text_text-decoration.asp" TargetMode="External"/><Relationship Id="rId12" Type="http://schemas.openxmlformats.org/officeDocument/2006/relationships/hyperlink" Target="https://www.w3schools.com/cssref/css3_pr_text-overflow.asp" TargetMode="External"/><Relationship Id="rId2" Type="http://schemas.openxmlformats.org/officeDocument/2006/relationships/hyperlink" Target="https://www.w3schools.com/cssref/pr_text_color.asp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w3schools.com/cssref/pr_text_text-align.asp" TargetMode="External"/><Relationship Id="rId11" Type="http://schemas.openxmlformats.org/officeDocument/2006/relationships/hyperlink" Target="https://www.w3schools.com/cssref/pr_text_text-transform.asp" TargetMode="External"/><Relationship Id="rId5" Type="http://schemas.openxmlformats.org/officeDocument/2006/relationships/hyperlink" Target="https://www.w3schools.com/cssref/pr_dim_line-height.asp" TargetMode="External"/><Relationship Id="rId15" Type="http://schemas.openxmlformats.org/officeDocument/2006/relationships/hyperlink" Target="https://www.w3schools.com/cssref/pr_text_white-space.asp" TargetMode="External"/><Relationship Id="rId10" Type="http://schemas.openxmlformats.org/officeDocument/2006/relationships/hyperlink" Target="https://www.w3schools.com/cssref/pr_text_word-spacing.asp" TargetMode="External"/><Relationship Id="rId4" Type="http://schemas.openxmlformats.org/officeDocument/2006/relationships/hyperlink" Target="https://www.w3schools.com/cssref/pr_text_letter-spacing.asp" TargetMode="External"/><Relationship Id="rId9" Type="http://schemas.openxmlformats.org/officeDocument/2006/relationships/hyperlink" Target="https://www.w3schools.com/cssref/css3_pr_text-shadow.asp" TargetMode="External"/><Relationship Id="rId14" Type="http://schemas.openxmlformats.org/officeDocument/2006/relationships/hyperlink" Target="https://www.w3schools.com/cssref/pr_pos_vertical-align.asp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css_border.asp" TargetMode="External"/><Relationship Id="rId2" Type="http://schemas.openxmlformats.org/officeDocument/2006/relationships/hyperlink" Target="https://www.w3schools.com/css/css_margin.asp" TargetMode="Externa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6.png"/><Relationship Id="rId4" Type="http://schemas.openxmlformats.org/officeDocument/2006/relationships/hyperlink" Target="https://www.w3schools.com/css/css_padding.asp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www.w3schools.com/cssref/pr_class_display.asp" TargetMode="Externa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planning.net/12539/css-visibility" TargetMode="External"/><Relationship Id="rId2" Type="http://schemas.openxmlformats.org/officeDocument/2006/relationships/hyperlink" Target="https://openplanning.net/12513/css-opacity#:~:text=CSS%20Opacity%20%C4%91%C6%B0%E1%BB%A3c%20s%E1%BB%AD%20d%E1%BB%A5ng,m%E1%BB%99t%20c%C3%A1ch%20r%C3%B5%20r%C3%A0ng%20nh%E1%BA%A5t." TargetMode="Externa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cssref/playit.asp?filename=playcss_background-clip" TargetMode="External"/><Relationship Id="rId3" Type="http://schemas.openxmlformats.org/officeDocument/2006/relationships/hyperlink" Target="https://www.w3schools.com/cssref/pr_background-color.asp" TargetMode="External"/><Relationship Id="rId7" Type="http://schemas.openxmlformats.org/officeDocument/2006/relationships/hyperlink" Target="https://www.w3schools.com/cssref/playit.asp?filename=playcss_background-size&amp;preval=auto" TargetMode="External"/><Relationship Id="rId2" Type="http://schemas.openxmlformats.org/officeDocument/2006/relationships/hyperlink" Target="https://www.w3schools.com/cssref/pr_background-attachment.asp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cssref/playit.asp?filename=playcss_background-repeat" TargetMode="External"/><Relationship Id="rId11" Type="http://schemas.openxmlformats.org/officeDocument/2006/relationships/hyperlink" Target="https://www.w3schools.com/cssref/tryit.asp?filename=trycss_background" TargetMode="External"/><Relationship Id="rId5" Type="http://schemas.openxmlformats.org/officeDocument/2006/relationships/hyperlink" Target="https://www.w3schools.com/cssref/playit.asp?filename=playcss_background-position" TargetMode="External"/><Relationship Id="rId10" Type="http://schemas.openxmlformats.org/officeDocument/2006/relationships/hyperlink" Target="https://www.w3schools.com/cssref/playit.asp?filename=playcss_background-blend-mode" TargetMode="External"/><Relationship Id="rId4" Type="http://schemas.openxmlformats.org/officeDocument/2006/relationships/hyperlink" Target="https://www.w3schools.com/cssref/pr_background-image.asp" TargetMode="External"/><Relationship Id="rId9" Type="http://schemas.openxmlformats.org/officeDocument/2006/relationships/hyperlink" Target="https://www.w3schools.com/cssref/playit.asp?filename=playcss_background-origin" TargetMode="Externa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lorzilla.com/gradient-editor/" TargetMode="Externa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tryit.asp?filename=trycss_layout_float" TargetMode="External"/><Relationship Id="rId2" Type="http://schemas.openxmlformats.org/officeDocument/2006/relationships/hyperlink" Target="https://www.w3schools.com/css/tryit.asp?filename=trycss_layout_float2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schools.com/css/tryit.asp?filename=trycss_layout_float_none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hocwebchuan.com/tutorial/tut_css_clear.php#anchor01" TargetMode="External"/><Relationship Id="rId2" Type="http://schemas.openxmlformats.org/officeDocument/2006/relationships/hyperlink" Target="https://www.w3schools.com/css/tryit.asp?filename=trycss_layout_clear" TargetMode="Externa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ref/tryit.asp?filename=trycss_sel_after" TargetMode="External"/><Relationship Id="rId2" Type="http://schemas.openxmlformats.org/officeDocument/2006/relationships/hyperlink" Target="w3schools.com/cssref/tryit.asp?filename=trycss_sel_before_style" TargetMode="Externa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quantrimang.com/pseudo-class-trong-css-162986#:~:text=Pseudo%2DClass%20trong%20CSS%20%C4%91%C6%B0%E1%BB%A3c,ch%C6%B0a%20%C4%91%C6%B0%E1%BB%A3c%20click%20v%C3%A0o..." TargetMode="External"/><Relationship Id="rId4" Type="http://schemas.openxmlformats.org/officeDocument/2006/relationships/image" Target="../media/image47.gi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quantrimang.com/2d-transform-trong-css-163500#mcetoc_1da6av7ta1" TargetMode="Externa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hyperlink" Target="https://quantrimang.com/3d-transform-trong-css-163515" TargetMode="Externa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gif"/><Relationship Id="rId2" Type="http://schemas.openxmlformats.org/officeDocument/2006/relationships/hyperlink" Target="https://quantrimang.com/transition-trong-css-163530" TargetMode="Externa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cssref/playit.asp?filename=playcss_animation-direction&amp;preval=normal" TargetMode="External"/><Relationship Id="rId3" Type="http://schemas.openxmlformats.org/officeDocument/2006/relationships/hyperlink" Target="https://www.w3schools.com/cssref/tryit.asp?filename=trycss3_animation-name" TargetMode="External"/><Relationship Id="rId7" Type="http://schemas.openxmlformats.org/officeDocument/2006/relationships/hyperlink" Target="https://www.w3schools.com/cssref/playit.asp?filename=playcss_animation-iteration-count&amp;preval=1" TargetMode="External"/><Relationship Id="rId2" Type="http://schemas.openxmlformats.org/officeDocument/2006/relationships/hyperlink" Target="https://www.w3schools.com/cssref/css3_pr_animation-keyframes.asp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cssref/playit.asp?filename=playcss_animation-delay&amp;preval=1s" TargetMode="External"/><Relationship Id="rId11" Type="http://schemas.openxmlformats.org/officeDocument/2006/relationships/hyperlink" Target="https://quantrimang.com/animation-trong-css-163546" TargetMode="External"/><Relationship Id="rId5" Type="http://schemas.openxmlformats.org/officeDocument/2006/relationships/hyperlink" Target="https://www.w3schools.com/cssref/tryit.asp?filename=trycss3_animation-timing-function" TargetMode="External"/><Relationship Id="rId10" Type="http://schemas.openxmlformats.org/officeDocument/2006/relationships/hyperlink" Target="https://www.w3schools.com/cssref/playit.asp?filename=playcss_animation-play-state&amp;preval=paused" TargetMode="External"/><Relationship Id="rId4" Type="http://schemas.openxmlformats.org/officeDocument/2006/relationships/hyperlink" Target="https://www.w3schools.com/cssref/playit.asp?filename=playcss_animation-duration&amp;preval=1s" TargetMode="External"/><Relationship Id="rId9" Type="http://schemas.openxmlformats.org/officeDocument/2006/relationships/hyperlink" Target="https://www.w3schools.com/cssref/tryit.asp?filename=trycss3_animation-fill-mode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AND CSS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6E91D-6B22-4576-883C-ED3D1112B4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B9B6EA-26C7-49F3-A67D-D7846D511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0" y="317066"/>
            <a:ext cx="8726660" cy="450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900" y="1991850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External Links</a:t>
            </a:r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821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87C0FC-EE50-46E1-8763-1291EB6A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Links html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97DF5-A52F-4274-98F2-D3A77DBD3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sz="1600" dirty="0"/>
              <a:t>&lt;</a:t>
            </a:r>
            <a:r>
              <a:rPr lang="en-US" sz="1600" dirty="0">
                <a:solidFill>
                  <a:srgbClr val="0070C0"/>
                </a:solidFill>
              </a:rPr>
              <a:t>a  </a:t>
            </a:r>
            <a:r>
              <a:rPr lang="en-US" sz="1600" dirty="0" err="1">
                <a:solidFill>
                  <a:schemeClr val="accent1"/>
                </a:solidFill>
              </a:rPr>
              <a:t>href</a:t>
            </a:r>
            <a:r>
              <a:rPr lang="en-US" sz="1600" dirty="0"/>
              <a:t>=“</a:t>
            </a:r>
            <a:r>
              <a:rPr lang="en-US" sz="1600" dirty="0" err="1"/>
              <a:t>url</a:t>
            </a:r>
            <a:r>
              <a:rPr lang="en-US" sz="1600" dirty="0"/>
              <a:t>”&gt; link text &lt;</a:t>
            </a:r>
            <a:r>
              <a:rPr lang="en-US" sz="1600" dirty="0">
                <a:solidFill>
                  <a:srgbClr val="0070C0"/>
                </a:solidFill>
              </a:rPr>
              <a:t>/a</a:t>
            </a:r>
            <a:r>
              <a:rPr lang="en-US" sz="1600" dirty="0"/>
              <a:t>&gt;</a:t>
            </a:r>
          </a:p>
          <a:p>
            <a:pPr marL="76200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&lt;a&gt;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sử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tạo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kết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nào</a:t>
            </a:r>
            <a:r>
              <a:rPr lang="en-US" sz="1600" dirty="0"/>
              <a:t> </a:t>
            </a:r>
            <a:r>
              <a:rPr lang="en-US" sz="1600" dirty="0" err="1"/>
              <a:t>đó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accent1"/>
                </a:solidFill>
              </a:rPr>
              <a:t>href</a:t>
            </a:r>
            <a:r>
              <a:rPr lang="en-US" sz="1600" dirty="0"/>
              <a:t>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đường</a:t>
            </a:r>
            <a:r>
              <a:rPr lang="en-US" sz="1600" dirty="0"/>
              <a:t> </a:t>
            </a:r>
            <a:r>
              <a:rPr lang="en-US" sz="1600" dirty="0" err="1"/>
              <a:t>dẫn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mà</a:t>
            </a:r>
            <a:r>
              <a:rPr lang="en-US" sz="1600" dirty="0"/>
              <a:t> </a:t>
            </a:r>
            <a:r>
              <a:rPr lang="en-US" sz="1600" dirty="0" err="1"/>
              <a:t>bạn</a:t>
            </a:r>
            <a:r>
              <a:rPr lang="en-US" sz="1600" dirty="0"/>
              <a:t> </a:t>
            </a:r>
            <a:r>
              <a:rPr lang="en-US" sz="1600" dirty="0" err="1"/>
              <a:t>muốn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</a:t>
            </a:r>
            <a:r>
              <a:rPr lang="en-US" sz="1600" dirty="0" err="1"/>
              <a:t>tới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Link text : </a:t>
            </a:r>
            <a:r>
              <a:rPr lang="en-US" sz="1600" dirty="0" err="1"/>
              <a:t>nhấn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đưa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địa</a:t>
            </a:r>
            <a:r>
              <a:rPr lang="en-US" sz="1600" dirty="0"/>
              <a:t>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url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r>
              <a:rPr lang="en-US" sz="1600" dirty="0"/>
              <a:t>Link </a:t>
            </a:r>
            <a:r>
              <a:rPr lang="en-US" sz="1600" dirty="0" err="1"/>
              <a:t>thử</a:t>
            </a:r>
            <a:r>
              <a:rPr lang="en-US" sz="1600" dirty="0"/>
              <a:t>: </a:t>
            </a:r>
            <a:r>
              <a:rPr lang="en-US" sz="1600" dirty="0">
                <a:hlinkClick r:id="rId2"/>
              </a:rPr>
              <a:t>https://www.w3schools.com/html/tryit.asp?filename=tryhtml_links_w3schools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E5A95-7784-48BA-B876-07F3816740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46804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788C1-DA2E-4A70-B2EC-55979210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download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4F8A9-4B61-4EBC-B782-537A58FB5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sz="2000" dirty="0"/>
              <a:t>&lt;</a:t>
            </a:r>
            <a:r>
              <a:rPr lang="en-US" sz="2000" dirty="0">
                <a:solidFill>
                  <a:srgbClr val="0070C0"/>
                </a:solidFill>
              </a:rPr>
              <a:t>a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00B0F0"/>
                </a:solidFill>
              </a:rPr>
              <a:t>href</a:t>
            </a:r>
            <a:r>
              <a:rPr lang="en-US" sz="2000" dirty="0">
                <a:solidFill>
                  <a:srgbClr val="FFC000"/>
                </a:solidFill>
              </a:rPr>
              <a:t>=“</a:t>
            </a:r>
            <a:r>
              <a:rPr lang="en-US" sz="2000" dirty="0" err="1">
                <a:solidFill>
                  <a:srgbClr val="FFC000"/>
                </a:solidFill>
              </a:rPr>
              <a:t>url</a:t>
            </a:r>
            <a:r>
              <a:rPr lang="en-US" sz="2000" dirty="0">
                <a:solidFill>
                  <a:srgbClr val="FFC000"/>
                </a:solidFill>
              </a:rPr>
              <a:t>” </a:t>
            </a:r>
            <a:r>
              <a:rPr lang="en-US" sz="2000" dirty="0">
                <a:solidFill>
                  <a:srgbClr val="00B0F0"/>
                </a:solidFill>
              </a:rPr>
              <a:t>download</a:t>
            </a:r>
            <a:r>
              <a:rPr lang="en-US" sz="2000" dirty="0">
                <a:solidFill>
                  <a:srgbClr val="FFC000"/>
                </a:solidFill>
              </a:rPr>
              <a:t>=“</a:t>
            </a:r>
            <a:r>
              <a:rPr lang="en-US" sz="2000" dirty="0" err="1">
                <a:solidFill>
                  <a:srgbClr val="FFC000"/>
                </a:solidFill>
              </a:rPr>
              <a:t>tên</a:t>
            </a:r>
            <a:r>
              <a:rPr lang="en-US" sz="2000" dirty="0">
                <a:solidFill>
                  <a:srgbClr val="FFC000"/>
                </a:solidFill>
              </a:rPr>
              <a:t> file” </a:t>
            </a:r>
            <a:r>
              <a:rPr lang="en-US" sz="2000" dirty="0"/>
              <a:t>&gt; link text &lt;/</a:t>
            </a:r>
            <a:r>
              <a:rPr lang="en-US" sz="2000" dirty="0">
                <a:solidFill>
                  <a:srgbClr val="0070C0"/>
                </a:solidFill>
              </a:rPr>
              <a:t>a</a:t>
            </a:r>
            <a:r>
              <a:rPr lang="en-US" sz="2000" dirty="0"/>
              <a:t>&gt;</a:t>
            </a:r>
          </a:p>
          <a:p>
            <a:pPr marL="76200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/>
              <a:t>Thuộc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xác</a:t>
            </a:r>
            <a:r>
              <a:rPr lang="en-US" sz="1800" dirty="0"/>
              <a:t> </a:t>
            </a:r>
            <a:r>
              <a:rPr lang="en-US" sz="1800" dirty="0" err="1"/>
              <a:t>định</a:t>
            </a:r>
            <a:r>
              <a:rPr lang="en-US" sz="1800" dirty="0"/>
              <a:t> </a:t>
            </a:r>
            <a:r>
              <a:rPr lang="en-US" sz="1800" dirty="0" err="1"/>
              <a:t>việc</a:t>
            </a:r>
            <a:r>
              <a:rPr lang="en-US" sz="1800" dirty="0"/>
              <a:t> </a:t>
            </a:r>
            <a:r>
              <a:rPr lang="en-US" sz="1800" dirty="0" err="1"/>
              <a:t>người</a:t>
            </a:r>
            <a:r>
              <a:rPr lang="en-US" sz="1800" dirty="0"/>
              <a:t> </a:t>
            </a:r>
            <a:r>
              <a:rPr lang="en-US" sz="1800" dirty="0" err="1"/>
              <a:t>dùng</a:t>
            </a:r>
            <a:r>
              <a:rPr lang="en-US" sz="1800" dirty="0"/>
              <a:t> </a:t>
            </a:r>
            <a:r>
              <a:rPr lang="en-US" sz="1800" dirty="0" err="1"/>
              <a:t>bấm</a:t>
            </a:r>
            <a:r>
              <a:rPr lang="en-US" sz="1800" dirty="0"/>
              <a:t> </a:t>
            </a:r>
            <a:r>
              <a:rPr lang="en-US" sz="1800" dirty="0" err="1"/>
              <a:t>vào</a:t>
            </a:r>
            <a:r>
              <a:rPr lang="en-US" sz="1800" dirty="0"/>
              <a:t> </a:t>
            </a:r>
            <a:r>
              <a:rPr lang="en-US" sz="1800" dirty="0" err="1"/>
              <a:t>liên</a:t>
            </a:r>
            <a:r>
              <a:rPr lang="en-US" sz="1800" dirty="0"/>
              <a:t> </a:t>
            </a:r>
            <a:r>
              <a:rPr lang="en-US" sz="1800" dirty="0" err="1"/>
              <a:t>kết</a:t>
            </a:r>
            <a:r>
              <a:rPr lang="en-US" sz="1800" dirty="0"/>
              <a:t> </a:t>
            </a:r>
            <a:r>
              <a:rPr lang="en-US" sz="1800" dirty="0" err="1"/>
              <a:t>thì</a:t>
            </a:r>
            <a:r>
              <a:rPr lang="en-US" sz="1800" dirty="0"/>
              <a:t> </a:t>
            </a:r>
            <a:r>
              <a:rPr lang="en-US" sz="1800" dirty="0" err="1"/>
              <a:t>tài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liên</a:t>
            </a:r>
            <a:r>
              <a:rPr lang="en-US" sz="1800" dirty="0"/>
              <a:t> </a:t>
            </a:r>
            <a:r>
              <a:rPr lang="en-US" sz="1800" dirty="0" err="1"/>
              <a:t>kết</a:t>
            </a:r>
            <a:r>
              <a:rPr lang="en-US" sz="1800" dirty="0"/>
              <a:t> </a:t>
            </a:r>
            <a:r>
              <a:rPr lang="en-US" sz="1800" dirty="0" err="1"/>
              <a:t>đó</a:t>
            </a:r>
            <a:r>
              <a:rPr lang="en-US" sz="1800" dirty="0"/>
              <a:t> </a:t>
            </a:r>
            <a:r>
              <a:rPr lang="en-US" sz="1800" dirty="0" err="1"/>
              <a:t>sẽ</a:t>
            </a:r>
            <a:r>
              <a:rPr lang="en-US" sz="1800" dirty="0"/>
              <a:t> </a:t>
            </a:r>
            <a:r>
              <a:rPr lang="en-US" sz="1800" dirty="0" err="1"/>
              <a:t>tự</a:t>
            </a:r>
            <a:r>
              <a:rPr lang="en-US" sz="1800" dirty="0"/>
              <a:t> </a:t>
            </a:r>
            <a:r>
              <a:rPr lang="en-US" sz="1800" dirty="0" err="1"/>
              <a:t>động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tải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Link: </a:t>
            </a:r>
            <a:r>
              <a:rPr lang="en-US" sz="1800" dirty="0">
                <a:hlinkClick r:id="rId2"/>
              </a:rPr>
              <a:t>https://www.w3schools.com/howto/tryit.asp?filename=tryhow_html_download_link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21439-7061-4DA5-A9C6-0CEEAE73D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9421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AD59D-B6D6-47FB-A4C7-22623D19C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target attribute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E2A43-71D0-4171-8298-A2F235A152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accent1"/>
                </a:solidFill>
              </a:rPr>
              <a:t>target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nơi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mở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/>
              <a:t>Gồm</a:t>
            </a:r>
            <a:r>
              <a:rPr lang="en-US" sz="1600" dirty="0"/>
              <a:t> 4 </a:t>
            </a:r>
            <a:r>
              <a:rPr lang="en-US" sz="1600" dirty="0" err="1"/>
              <a:t>giá</a:t>
            </a:r>
            <a:r>
              <a:rPr lang="en-US" sz="1600" dirty="0"/>
              <a:t> </a:t>
            </a:r>
            <a:r>
              <a:rPr lang="en-US" sz="1600" dirty="0" err="1"/>
              <a:t>trị</a:t>
            </a:r>
            <a:r>
              <a:rPr lang="en-US" sz="1600" dirty="0"/>
              <a:t> </a:t>
            </a:r>
            <a:r>
              <a:rPr lang="en-US" sz="1600" dirty="0" err="1"/>
              <a:t>cơ</a:t>
            </a:r>
            <a:r>
              <a:rPr lang="en-US" sz="1600" dirty="0"/>
              <a:t> </a:t>
            </a:r>
            <a:r>
              <a:rPr lang="en-US" sz="1600" dirty="0" err="1"/>
              <a:t>bản</a:t>
            </a:r>
            <a:r>
              <a:rPr lang="en-US" sz="1600" dirty="0"/>
              <a:t>:</a:t>
            </a:r>
          </a:p>
          <a:p>
            <a:pPr marL="76200" indent="0">
              <a:buNone/>
            </a:pPr>
            <a:r>
              <a:rPr lang="en-US" sz="1600" dirty="0"/>
              <a:t>	- </a:t>
            </a:r>
            <a:r>
              <a:rPr lang="en-US" sz="1600" dirty="0">
                <a:solidFill>
                  <a:srgbClr val="0070C0"/>
                </a:solidFill>
              </a:rPr>
              <a:t>_blank </a:t>
            </a:r>
            <a:r>
              <a:rPr lang="en-US" sz="1600" dirty="0"/>
              <a:t>: </a:t>
            </a:r>
            <a:r>
              <a:rPr lang="en-US" sz="1600" dirty="0" err="1"/>
              <a:t>mở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tab </a:t>
            </a:r>
            <a:r>
              <a:rPr lang="en-US" sz="1600" dirty="0" err="1"/>
              <a:t>mới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- </a:t>
            </a:r>
            <a:r>
              <a:rPr lang="en-US" sz="1600" dirty="0">
                <a:solidFill>
                  <a:srgbClr val="0070C0"/>
                </a:solidFill>
              </a:rPr>
              <a:t>_self </a:t>
            </a:r>
            <a:r>
              <a:rPr lang="en-US" sz="1600" dirty="0"/>
              <a:t>: </a:t>
            </a:r>
            <a:r>
              <a:rPr lang="en-US" sz="1600" dirty="0" err="1"/>
              <a:t>mở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cửa</a:t>
            </a:r>
            <a:r>
              <a:rPr lang="en-US" sz="1600" dirty="0"/>
              <a:t> </a:t>
            </a:r>
            <a:r>
              <a:rPr lang="en-US" sz="1600" dirty="0" err="1"/>
              <a:t>sổ</a:t>
            </a:r>
            <a:r>
              <a:rPr lang="en-US" sz="1600" dirty="0"/>
              <a:t> / tab.</a:t>
            </a:r>
          </a:p>
          <a:p>
            <a:pPr marL="76200" indent="0">
              <a:buNone/>
            </a:pPr>
            <a:r>
              <a:rPr lang="en-US" sz="1600" dirty="0"/>
              <a:t>	- </a:t>
            </a:r>
            <a:r>
              <a:rPr lang="en-US" sz="1600" dirty="0">
                <a:solidFill>
                  <a:srgbClr val="0070C0"/>
                </a:solidFill>
              </a:rPr>
              <a:t>_parent </a:t>
            </a:r>
            <a:r>
              <a:rPr lang="en-US" sz="1600" dirty="0"/>
              <a:t>: </a:t>
            </a:r>
            <a:r>
              <a:rPr lang="en-US" sz="1600" dirty="0" err="1"/>
              <a:t>mở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khung</a:t>
            </a:r>
            <a:r>
              <a:rPr lang="en-US" sz="1600" dirty="0"/>
              <a:t> </a:t>
            </a:r>
            <a:r>
              <a:rPr lang="en-US" sz="1600" dirty="0" err="1"/>
              <a:t>chính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- </a:t>
            </a:r>
            <a:r>
              <a:rPr lang="en-US" sz="1600" dirty="0">
                <a:solidFill>
                  <a:srgbClr val="0070C0"/>
                </a:solidFill>
              </a:rPr>
              <a:t>_ top </a:t>
            </a:r>
            <a:r>
              <a:rPr lang="en-US" sz="1600" dirty="0"/>
              <a:t>: </a:t>
            </a:r>
            <a:r>
              <a:rPr lang="en-US" sz="1600" dirty="0" err="1"/>
              <a:t>mở</a:t>
            </a:r>
            <a:r>
              <a:rPr lang="en-US" sz="1600" dirty="0"/>
              <a:t> </a:t>
            </a:r>
            <a:r>
              <a:rPr lang="en-US" sz="1600" dirty="0" err="1"/>
              <a:t>tài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toàn</a:t>
            </a:r>
            <a:r>
              <a:rPr lang="en-US" sz="1600" dirty="0"/>
              <a:t> </a:t>
            </a:r>
            <a:r>
              <a:rPr lang="en-US" sz="1600" dirty="0" err="1"/>
              <a:t>bộ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thân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dirty="0" err="1"/>
              <a:t>tại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a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00B0F0"/>
                </a:solidFill>
              </a:rPr>
              <a:t>href</a:t>
            </a:r>
            <a:r>
              <a:rPr lang="en-US" sz="1600" dirty="0"/>
              <a:t>=“</a:t>
            </a:r>
            <a:r>
              <a:rPr lang="en-US" sz="1600" dirty="0" err="1">
                <a:solidFill>
                  <a:schemeClr val="accent1"/>
                </a:solidFill>
              </a:rPr>
              <a:t>url</a:t>
            </a:r>
            <a:r>
              <a:rPr lang="en-US" sz="1600" dirty="0"/>
              <a:t>” </a:t>
            </a:r>
            <a:r>
              <a:rPr lang="en-US" sz="1600" dirty="0">
                <a:solidFill>
                  <a:srgbClr val="00B0F0"/>
                </a:solidFill>
              </a:rPr>
              <a:t>target</a:t>
            </a:r>
            <a:r>
              <a:rPr lang="en-US" sz="1600" dirty="0"/>
              <a:t>=“</a:t>
            </a:r>
            <a:r>
              <a:rPr lang="en-US" sz="1600" dirty="0" err="1">
                <a:solidFill>
                  <a:schemeClr val="accent1"/>
                </a:solidFill>
              </a:rPr>
              <a:t>giá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err="1">
                <a:solidFill>
                  <a:schemeClr val="accent1"/>
                </a:solidFill>
              </a:rPr>
              <a:t>trị</a:t>
            </a:r>
            <a:r>
              <a:rPr lang="en-US" sz="1600" dirty="0"/>
              <a:t>”&gt;link text&lt;/</a:t>
            </a:r>
            <a:r>
              <a:rPr lang="en-US" sz="1600" dirty="0">
                <a:solidFill>
                  <a:schemeClr val="accent1"/>
                </a:solidFill>
              </a:rPr>
              <a:t>a</a:t>
            </a:r>
            <a:r>
              <a:rPr lang="en-US" sz="1600" dirty="0"/>
              <a:t>&gt;</a:t>
            </a:r>
          </a:p>
          <a:p>
            <a:pPr marL="76200" indent="0">
              <a:buNone/>
            </a:pPr>
            <a:r>
              <a:rPr lang="en-US" sz="1600" dirty="0"/>
              <a:t>Link : </a:t>
            </a:r>
            <a:r>
              <a:rPr lang="en-US" sz="1600" dirty="0">
                <a:hlinkClick r:id="rId2"/>
              </a:rPr>
              <a:t>https://www.w3schools.com/html/tryit.asp?filename=tryhtml_links_target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0D87E-08DE-4103-9AF5-6DB43AC8B3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55296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56D2E-D261-4658-AE47-62E5BF5C0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2A25F-B1BB-4CFC-92B2-B8A5334E49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&lt;</a:t>
            </a:r>
            <a:r>
              <a:rPr lang="en-US" dirty="0">
                <a:solidFill>
                  <a:schemeClr val="accent1"/>
                </a:solidFill>
              </a:rPr>
              <a:t>a</a:t>
            </a:r>
            <a:r>
              <a:rPr lang="en-US" dirty="0"/>
              <a:t> </a:t>
            </a:r>
            <a:r>
              <a:rPr lang="en-US" dirty="0" err="1">
                <a:solidFill>
                  <a:srgbClr val="0070C0"/>
                </a:solidFill>
              </a:rPr>
              <a:t>href</a:t>
            </a:r>
            <a:r>
              <a:rPr lang="en-US" dirty="0"/>
              <a:t>= “</a:t>
            </a:r>
            <a:r>
              <a:rPr lang="en-US" dirty="0" err="1"/>
              <a:t>url</a:t>
            </a:r>
            <a:r>
              <a:rPr lang="en-US" dirty="0"/>
              <a:t>”&gt;</a:t>
            </a:r>
          </a:p>
          <a:p>
            <a:pPr marL="76200" indent="0">
              <a:buNone/>
            </a:pPr>
            <a:r>
              <a:rPr lang="en-US" dirty="0"/>
              <a:t>&lt;</a:t>
            </a:r>
            <a:r>
              <a:rPr lang="en-US" dirty="0" err="1">
                <a:solidFill>
                  <a:schemeClr val="accent1"/>
                </a:solidFill>
              </a:rPr>
              <a:t>img</a:t>
            </a:r>
            <a:r>
              <a:rPr lang="en-US" dirty="0"/>
              <a:t> </a:t>
            </a:r>
            <a:r>
              <a:rPr lang="en-US" dirty="0" err="1">
                <a:solidFill>
                  <a:srgbClr val="0070C0"/>
                </a:solidFill>
              </a:rPr>
              <a:t>src</a:t>
            </a:r>
            <a:r>
              <a:rPr lang="en-US" dirty="0"/>
              <a:t>=“</a:t>
            </a:r>
            <a:r>
              <a:rPr lang="en-US" dirty="0" err="1"/>
              <a:t>url</a:t>
            </a:r>
            <a:r>
              <a:rPr lang="en-US" dirty="0"/>
              <a:t>”  </a:t>
            </a:r>
            <a:r>
              <a:rPr lang="en-US" dirty="0">
                <a:solidFill>
                  <a:srgbClr val="0070C0"/>
                </a:solidFill>
              </a:rPr>
              <a:t>alt</a:t>
            </a:r>
            <a:r>
              <a:rPr lang="en-US" dirty="0"/>
              <a:t>=“text”&gt;</a:t>
            </a:r>
          </a:p>
          <a:p>
            <a:pPr marL="76200" indent="0">
              <a:buNone/>
            </a:pPr>
            <a:r>
              <a:rPr lang="en-US" dirty="0"/>
              <a:t>&lt;/</a:t>
            </a:r>
            <a:r>
              <a:rPr lang="en-US" dirty="0">
                <a:solidFill>
                  <a:schemeClr val="accent1"/>
                </a:solidFill>
              </a:rPr>
              <a:t>a</a:t>
            </a:r>
            <a:r>
              <a:rPr lang="en-US" dirty="0"/>
              <a:t>&gt;</a:t>
            </a:r>
          </a:p>
          <a:p>
            <a:pPr marL="7620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thẻ</a:t>
            </a:r>
            <a:r>
              <a:rPr lang="en-US" dirty="0"/>
              <a:t> a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Link: </a:t>
            </a:r>
            <a:r>
              <a:rPr lang="en-US" dirty="0" err="1">
                <a:hlinkClick r:id="rId2"/>
              </a:rPr>
              <a:t>links_image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3D7AA-E549-45F9-AD21-D318CF19BE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544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900" y="1991850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Element and list</a:t>
            </a:r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4347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BA2BF-A9FC-4245-A932-BF512BF84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 and sub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7F7D8-925C-4E80-AA6B-7AE8A8A80D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8210E-B5B4-4DDF-8B82-50BD8BC1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51" y="1474375"/>
            <a:ext cx="3200677" cy="1097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BC1F99-191A-4ED8-AAE1-DA2B5664F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628" y="2908474"/>
            <a:ext cx="4869602" cy="10516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8014311-74D1-4479-A1F2-D9A3A74CF8B4}"/>
              </a:ext>
            </a:extLst>
          </p:cNvPr>
          <p:cNvSpPr/>
          <p:nvPr/>
        </p:nvSpPr>
        <p:spPr>
          <a:xfrm>
            <a:off x="989432" y="2225749"/>
            <a:ext cx="6508733" cy="1633927"/>
          </a:xfrm>
          <a:custGeom>
            <a:avLst/>
            <a:gdLst>
              <a:gd name="connsiteX0" fmla="*/ 378624 w 6508733"/>
              <a:gd name="connsiteY0" fmla="*/ 0 h 1633927"/>
              <a:gd name="connsiteX1" fmla="*/ 598363 w 6508733"/>
              <a:gd name="connsiteY1" fmla="*/ 1559442 h 1633927"/>
              <a:gd name="connsiteX2" fmla="*/ 6013880 w 6508733"/>
              <a:gd name="connsiteY2" fmla="*/ 1382232 h 1633927"/>
              <a:gd name="connsiteX3" fmla="*/ 6297415 w 6508733"/>
              <a:gd name="connsiteY3" fmla="*/ 1360967 h 1633927"/>
              <a:gd name="connsiteX4" fmla="*/ 6332856 w 6508733"/>
              <a:gd name="connsiteY4" fmla="*/ 1382232 h 1633927"/>
              <a:gd name="connsiteX5" fmla="*/ 6332856 w 6508733"/>
              <a:gd name="connsiteY5" fmla="*/ 1360967 h 1633927"/>
              <a:gd name="connsiteX6" fmla="*/ 6368298 w 6508733"/>
              <a:gd name="connsiteY6" fmla="*/ 1368056 h 1633927"/>
              <a:gd name="connsiteX7" fmla="*/ 6382475 w 6508733"/>
              <a:gd name="connsiteY7" fmla="*/ 1375144 h 1633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08733" h="1633927">
                <a:moveTo>
                  <a:pt x="378624" y="0"/>
                </a:moveTo>
                <a:cubicBezTo>
                  <a:pt x="18889" y="664535"/>
                  <a:pt x="-340846" y="1329070"/>
                  <a:pt x="598363" y="1559442"/>
                </a:cubicBezTo>
                <a:cubicBezTo>
                  <a:pt x="1537572" y="1789814"/>
                  <a:pt x="5064038" y="1415311"/>
                  <a:pt x="6013880" y="1382232"/>
                </a:cubicBezTo>
                <a:cubicBezTo>
                  <a:pt x="6963722" y="1349153"/>
                  <a:pt x="6244252" y="1360967"/>
                  <a:pt x="6297415" y="1360967"/>
                </a:cubicBezTo>
                <a:cubicBezTo>
                  <a:pt x="6350578" y="1360967"/>
                  <a:pt x="6326949" y="1382232"/>
                  <a:pt x="6332856" y="1382232"/>
                </a:cubicBezTo>
                <a:cubicBezTo>
                  <a:pt x="6338763" y="1382232"/>
                  <a:pt x="6326949" y="1363330"/>
                  <a:pt x="6332856" y="1360967"/>
                </a:cubicBezTo>
                <a:cubicBezTo>
                  <a:pt x="6338763" y="1358604"/>
                  <a:pt x="6360028" y="1365693"/>
                  <a:pt x="6368298" y="1368056"/>
                </a:cubicBezTo>
                <a:cubicBezTo>
                  <a:pt x="6376568" y="1370419"/>
                  <a:pt x="6379521" y="1372781"/>
                  <a:pt x="6382475" y="137514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FB8980-74A1-4785-9924-7826D862AD89}"/>
              </a:ext>
            </a:extLst>
          </p:cNvPr>
          <p:cNvSpPr/>
          <p:nvPr/>
        </p:nvSpPr>
        <p:spPr>
          <a:xfrm>
            <a:off x="2303721" y="1520908"/>
            <a:ext cx="4238846" cy="1633418"/>
          </a:xfrm>
          <a:custGeom>
            <a:avLst/>
            <a:gdLst>
              <a:gd name="connsiteX0" fmla="*/ 0 w 4238846"/>
              <a:gd name="connsiteY0" fmla="*/ 435483 h 1633418"/>
              <a:gd name="connsiteX1" fmla="*/ 2821172 w 4238846"/>
              <a:gd name="connsiteY1" fmla="*/ 66887 h 1633418"/>
              <a:gd name="connsiteX2" fmla="*/ 4238846 w 4238846"/>
              <a:gd name="connsiteY2" fmla="*/ 1633418 h 1633418"/>
              <a:gd name="connsiteX3" fmla="*/ 4238846 w 4238846"/>
              <a:gd name="connsiteY3" fmla="*/ 1633418 h 163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8846" h="1633418">
                <a:moveTo>
                  <a:pt x="0" y="435483"/>
                </a:moveTo>
                <a:cubicBezTo>
                  <a:pt x="1057349" y="151357"/>
                  <a:pt x="2114698" y="-132769"/>
                  <a:pt x="2821172" y="66887"/>
                </a:cubicBezTo>
                <a:cubicBezTo>
                  <a:pt x="3527646" y="266543"/>
                  <a:pt x="4238846" y="1633418"/>
                  <a:pt x="4238846" y="1633418"/>
                </a:cubicBezTo>
                <a:lnTo>
                  <a:pt x="4238846" y="1633418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96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CCC3A-2E0B-4716-83FD-71032AF05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9400" y="3603765"/>
            <a:ext cx="8229600" cy="1102921"/>
          </a:xfrm>
        </p:spPr>
        <p:txBody>
          <a:bodyPr/>
          <a:lstStyle/>
          <a:p>
            <a:pPr algn="l"/>
            <a:r>
              <a:rPr lang="en-US" sz="1800" dirty="0">
                <a:latin typeface="Merriweather" panose="020B0604020202020204" charset="0"/>
              </a:rPr>
              <a:t>&lt;</a:t>
            </a:r>
            <a:r>
              <a:rPr lang="en-US" sz="1800" dirty="0">
                <a:solidFill>
                  <a:schemeClr val="accent1"/>
                </a:solidFill>
                <a:latin typeface="Merriweather" panose="020B0604020202020204" charset="0"/>
              </a:rPr>
              <a:t>strong</a:t>
            </a:r>
            <a:r>
              <a:rPr lang="en-US" sz="1800" dirty="0">
                <a:latin typeface="Merriweather" panose="020B0604020202020204" charset="0"/>
              </a:rPr>
              <a:t>&gt; : </a:t>
            </a:r>
            <a:r>
              <a:rPr lang="en-US" sz="1800" dirty="0" err="1">
                <a:latin typeface="Merriweather" panose="020B0604020202020204" charset="0"/>
              </a:rPr>
              <a:t>chữ</a:t>
            </a:r>
            <a:r>
              <a:rPr lang="en-US" sz="1800" dirty="0">
                <a:latin typeface="Merriweather" panose="020B0604020202020204" charset="0"/>
              </a:rPr>
              <a:t> in </a:t>
            </a:r>
            <a:r>
              <a:rPr lang="en-US" sz="1800" dirty="0" err="1">
                <a:latin typeface="Merriweather" panose="020B0604020202020204" charset="0"/>
              </a:rPr>
              <a:t>đậm</a:t>
            </a:r>
            <a:endParaRPr lang="en-US" sz="1800" dirty="0">
              <a:latin typeface="Merriweather" panose="020B0604020202020204" charset="0"/>
            </a:endParaRPr>
          </a:p>
          <a:p>
            <a:pPr algn="l"/>
            <a:r>
              <a:rPr lang="en-US" sz="1800" dirty="0">
                <a:latin typeface="Merriweather" panose="020B0604020202020204" charset="0"/>
              </a:rPr>
              <a:t>&lt;</a:t>
            </a:r>
            <a:r>
              <a:rPr lang="en-US" sz="1800" dirty="0" err="1">
                <a:solidFill>
                  <a:schemeClr val="accent1"/>
                </a:solidFill>
                <a:latin typeface="Merriweather" panose="020B0604020202020204" charset="0"/>
              </a:rPr>
              <a:t>em</a:t>
            </a:r>
            <a:r>
              <a:rPr lang="en-US" sz="1800" dirty="0">
                <a:latin typeface="Merriweather" panose="020B0604020202020204" charset="0"/>
              </a:rPr>
              <a:t>&gt; : </a:t>
            </a:r>
            <a:r>
              <a:rPr lang="en-US" sz="1800" dirty="0" err="1">
                <a:latin typeface="Merriweather" panose="020B0604020202020204" charset="0"/>
              </a:rPr>
              <a:t>chữ</a:t>
            </a:r>
            <a:r>
              <a:rPr lang="en-US" sz="1800" dirty="0">
                <a:latin typeface="Merriweather" panose="020B0604020202020204" charset="0"/>
              </a:rPr>
              <a:t> </a:t>
            </a:r>
            <a:r>
              <a:rPr lang="en-US" sz="1800" dirty="0" err="1">
                <a:latin typeface="Merriweather" panose="020B0604020202020204" charset="0"/>
              </a:rPr>
              <a:t>nghiêng</a:t>
            </a:r>
            <a:endParaRPr lang="en-US" sz="1800" dirty="0">
              <a:latin typeface="Merriweather" panose="020B060402020202020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9AEBD-3E48-47FC-8923-F602A9D07D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EE030-CD25-4B21-BFC5-5B10B0CF874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22300"/>
            <a:ext cx="6880225" cy="584200"/>
          </a:xfrm>
        </p:spPr>
        <p:txBody>
          <a:bodyPr/>
          <a:lstStyle/>
          <a:p>
            <a:r>
              <a:rPr lang="en-US" dirty="0"/>
              <a:t>Strong and </a:t>
            </a:r>
            <a:r>
              <a:rPr lang="en-US" dirty="0" err="1"/>
              <a:t>em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A94F62-93A7-4D03-A724-41481E011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52" y="1452229"/>
            <a:ext cx="4066834" cy="11195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C5CF97-C580-4FCA-A51C-054E8C685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092" y="2702914"/>
            <a:ext cx="6088908" cy="76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06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7A17A888-B140-4A08-9B92-B781EA8AF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827297"/>
            <a:ext cx="8229600" cy="428100"/>
          </a:xfrm>
        </p:spPr>
        <p:txBody>
          <a:bodyPr/>
          <a:lstStyle/>
          <a:p>
            <a:r>
              <a:rPr lang="en-US" dirty="0"/>
              <a:t>Link: </a:t>
            </a:r>
            <a:r>
              <a:rPr lang="en-US" dirty="0">
                <a:hlinkClick r:id="rId3"/>
              </a:rPr>
              <a:t>https://webgiare.net/thong-tin-huu-ich/thu-thuat-website/655-bang-ky-tu-dac-biet-trong-html.html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06B263-561B-4878-8484-562C5F28AD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99A49D-0476-4FB4-9E98-A03A8DDD3EF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22300"/>
            <a:ext cx="6880225" cy="584200"/>
          </a:xfrm>
        </p:spPr>
        <p:txBody>
          <a:bodyPr/>
          <a:lstStyle/>
          <a:p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html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05150A-8176-43CD-B4E3-166C74F96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733" y="1846579"/>
            <a:ext cx="2598645" cy="6706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D4716D-5ECD-46E3-8AA9-28231C0584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323" y="2883780"/>
            <a:ext cx="1806097" cy="807790"/>
          </a:xfrm>
          <a:prstGeom prst="rect">
            <a:avLst/>
          </a:prstGeom>
        </p:spPr>
      </p:pic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364D828-408E-44A5-888A-7D7131ED54FE}"/>
              </a:ext>
            </a:extLst>
          </p:cNvPr>
          <p:cNvCxnSpPr>
            <a:cxnSpLocks/>
          </p:cNvCxnSpPr>
          <p:nvPr/>
        </p:nvCxnSpPr>
        <p:spPr>
          <a:xfrm>
            <a:off x="3423684" y="2319953"/>
            <a:ext cx="2757377" cy="822251"/>
          </a:xfrm>
          <a:prstGeom prst="bentConnector3">
            <a:avLst>
              <a:gd name="adj1" fmla="val 100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58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29546" y="1112874"/>
            <a:ext cx="6324370" cy="20414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2060"/>
                </a:solidFill>
              </a:rPr>
              <a:t>Google Chrome – Web Browser</a:t>
            </a:r>
            <a:br>
              <a:rPr lang="en-US" dirty="0"/>
            </a:br>
            <a:r>
              <a:rPr lang="en-US" dirty="0">
                <a:solidFill>
                  <a:srgbClr val="002060"/>
                </a:solidFill>
              </a:rPr>
              <a:t>Visual Studio Code – Text Editor</a:t>
            </a:r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747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25F923D-BDC3-478E-B2A2-490A68CCE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rriweather" panose="020B0604020202020204" charset="0"/>
              </a:rPr>
              <a:t>Unordered lists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98E58A-E96A-4B33-BCCA-99C12CEC22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06E704-2AA4-4118-BC73-7C297D7E9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750" y="1956326"/>
            <a:ext cx="2499577" cy="14860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2D748C-7BBC-4597-BDA5-5EDC9B43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239" y="2352601"/>
            <a:ext cx="1882303" cy="10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31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F9CEA-B459-4C76-AD03-328B076D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Merriweather" panose="020B0604020202020204" charset="0"/>
              </a:rPr>
              <a:t>Ordered Lists</a:t>
            </a:r>
            <a:endParaRPr lang="en-US" dirty="0">
              <a:latin typeface="Merriweather" panose="020B060402020202020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973D4-1FCE-4B09-875A-E3FCE5C43D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541AC7-A05E-491D-AA76-74DB8E24B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38" y="1883287"/>
            <a:ext cx="2514818" cy="21566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CEAB47-A5D6-4615-9844-4648029DC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576" y="1883287"/>
            <a:ext cx="1767993" cy="1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00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E67F0-BCDA-4F36-981E-919E0678C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element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C0B41-6E3C-40AC-8138-32607FDF0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table</a:t>
            </a:r>
            <a:r>
              <a:rPr lang="en-US" dirty="0"/>
              <a:t>&gt; 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HTML.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tr</a:t>
            </a:r>
            <a:r>
              <a:rPr lang="en-US" dirty="0"/>
              <a:t>&gt; :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ngang</a:t>
            </a:r>
            <a:r>
              <a:rPr lang="en-US" dirty="0"/>
              <a:t>.</a:t>
            </a:r>
          </a:p>
          <a:p>
            <a:r>
              <a:rPr lang="en-US" dirty="0"/>
              <a:t>&lt;</a:t>
            </a:r>
            <a:r>
              <a:rPr lang="en-US" dirty="0" err="1">
                <a:solidFill>
                  <a:srgbClr val="FF0000"/>
                </a:solidFill>
              </a:rPr>
              <a:t>th</a:t>
            </a:r>
            <a:r>
              <a:rPr lang="en-US" dirty="0"/>
              <a:t>&gt;: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 </a:t>
            </a:r>
            <a:r>
              <a:rPr lang="en-US" dirty="0" err="1"/>
              <a:t>đậm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lề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.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td</a:t>
            </a:r>
            <a:r>
              <a:rPr lang="en-US" dirty="0"/>
              <a:t>&gt; : </a:t>
            </a:r>
            <a:r>
              <a:rPr lang="en-US" dirty="0" err="1"/>
              <a:t>Các</a:t>
            </a:r>
            <a:r>
              <a:rPr lang="en-US" dirty="0"/>
              <a:t> ô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lề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CEAF1-AA4C-497C-B06C-BCA1EB6050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09148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F7B5E-F637-4EB2-B713-C6A0E022F8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85B832-789F-48A2-BDDB-814C66827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76" y="255164"/>
            <a:ext cx="8810847" cy="46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52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5B3DA18-94CE-4154-A6E2-0DC0FFF67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900" y="1268819"/>
            <a:ext cx="6028200" cy="1882831"/>
          </a:xfrm>
        </p:spPr>
        <p:txBody>
          <a:bodyPr/>
          <a:lstStyle/>
          <a:p>
            <a:r>
              <a:rPr lang="en-US" dirty="0"/>
              <a:t>5.</a:t>
            </a:r>
            <a:br>
              <a:rPr lang="en-US" dirty="0"/>
            </a:br>
            <a:r>
              <a:rPr lang="en-US" dirty="0"/>
              <a:t>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37F90-5E1A-48D2-8F9A-B789CE7C0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30574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ABEA14B-8F25-40E5-907E-AB8385CEE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A-1. Form Attributes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C631A5-98F8-4ECC-98EE-5D5204E07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70C0"/>
                </a:solidFill>
              </a:rPr>
              <a:t>target</a:t>
            </a:r>
            <a:r>
              <a:rPr lang="en-US" sz="1600" dirty="0"/>
              <a:t> </a:t>
            </a:r>
            <a:r>
              <a:rPr lang="en-US" sz="1600" dirty="0" err="1"/>
              <a:t>quy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cụ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nơi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.</a:t>
            </a:r>
          </a:p>
          <a:p>
            <a:r>
              <a:rPr lang="en-US" sz="1600" dirty="0">
                <a:solidFill>
                  <a:srgbClr val="0070C0"/>
                </a:solidFill>
              </a:rPr>
              <a:t>target</a:t>
            </a:r>
            <a:r>
              <a:rPr lang="en-US" sz="1600" dirty="0"/>
              <a:t> </a:t>
            </a:r>
            <a:r>
              <a:rPr lang="en-US" sz="1600" dirty="0" err="1"/>
              <a:t>gồm</a:t>
            </a:r>
            <a:r>
              <a:rPr lang="en-US" sz="1600" dirty="0"/>
              <a:t>:</a:t>
            </a:r>
          </a:p>
          <a:p>
            <a:pPr marL="76200" indent="0">
              <a:buNone/>
            </a:pPr>
            <a:r>
              <a:rPr lang="en-US" sz="1600" dirty="0"/>
              <a:t>	*</a:t>
            </a:r>
            <a:r>
              <a:rPr lang="en-US" sz="1600" dirty="0">
                <a:solidFill>
                  <a:srgbClr val="00B0F0"/>
                </a:solidFill>
              </a:rPr>
              <a:t> _blank </a:t>
            </a:r>
            <a:r>
              <a:rPr lang="en-US" sz="1600" dirty="0"/>
              <a:t>: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cửa</a:t>
            </a:r>
            <a:r>
              <a:rPr lang="en-US" sz="1600" dirty="0"/>
              <a:t> </a:t>
            </a:r>
            <a:r>
              <a:rPr lang="en-US" sz="1600" dirty="0" err="1"/>
              <a:t>sổ</a:t>
            </a:r>
            <a:r>
              <a:rPr lang="en-US" sz="1600" dirty="0"/>
              <a:t> </a:t>
            </a:r>
            <a:r>
              <a:rPr lang="en-US" sz="1600" dirty="0" err="1"/>
              <a:t>hoặc</a:t>
            </a:r>
            <a:r>
              <a:rPr lang="en-US" sz="1600" dirty="0"/>
              <a:t> tab </a:t>
            </a:r>
            <a:r>
              <a:rPr lang="en-US" sz="1600" dirty="0" err="1"/>
              <a:t>mới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* </a:t>
            </a:r>
            <a:r>
              <a:rPr lang="en-US" sz="1600" dirty="0">
                <a:solidFill>
                  <a:srgbClr val="00B0F0"/>
                </a:solidFill>
              </a:rPr>
              <a:t>_self </a:t>
            </a:r>
            <a:r>
              <a:rPr lang="en-US" sz="1600" dirty="0"/>
              <a:t>: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cửa</a:t>
            </a:r>
            <a:r>
              <a:rPr lang="en-US" sz="1600" dirty="0"/>
              <a:t> </a:t>
            </a:r>
            <a:r>
              <a:rPr lang="en-US" sz="1600" dirty="0" err="1"/>
              <a:t>sổ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dirty="0" err="1"/>
              <a:t>tại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* </a:t>
            </a:r>
            <a:r>
              <a:rPr lang="en-US" sz="1600" dirty="0">
                <a:solidFill>
                  <a:srgbClr val="00B0F0"/>
                </a:solidFill>
              </a:rPr>
              <a:t>_parent </a:t>
            </a:r>
            <a:r>
              <a:rPr lang="en-US" sz="1600" dirty="0"/>
              <a:t>: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khung</a:t>
            </a:r>
            <a:r>
              <a:rPr lang="en-US" sz="1600" dirty="0"/>
              <a:t> </a:t>
            </a:r>
            <a:r>
              <a:rPr lang="en-US" sz="1600" dirty="0" err="1"/>
              <a:t>chính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* </a:t>
            </a:r>
            <a:r>
              <a:rPr lang="en-US" sz="1600" dirty="0">
                <a:solidFill>
                  <a:srgbClr val="00B0F0"/>
                </a:solidFill>
              </a:rPr>
              <a:t>_top</a:t>
            </a:r>
            <a:r>
              <a:rPr lang="en-US" sz="1600" dirty="0"/>
              <a:t>: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toàn</a:t>
            </a:r>
            <a:r>
              <a:rPr lang="en-US" sz="1600" dirty="0"/>
              <a:t> </a:t>
            </a:r>
            <a:r>
              <a:rPr lang="en-US" sz="1600" dirty="0" err="1"/>
              <a:t>bộ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thân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cửa</a:t>
            </a:r>
            <a:r>
              <a:rPr lang="en-US" sz="1600" dirty="0"/>
              <a:t> </a:t>
            </a:r>
            <a:r>
              <a:rPr lang="en-US" sz="1600" dirty="0" err="1"/>
              <a:t>sổ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*</a:t>
            </a:r>
            <a:r>
              <a:rPr lang="en-US" sz="1600" dirty="0">
                <a:solidFill>
                  <a:srgbClr val="00B0F0"/>
                </a:solidFill>
              </a:rPr>
              <a:t> </a:t>
            </a:r>
            <a:r>
              <a:rPr lang="en-US" sz="1600" dirty="0" err="1">
                <a:solidFill>
                  <a:srgbClr val="00B0F0"/>
                </a:solidFill>
              </a:rPr>
              <a:t>framename</a:t>
            </a:r>
            <a:r>
              <a:rPr lang="en-US" sz="1600" dirty="0">
                <a:solidFill>
                  <a:srgbClr val="00B0F0"/>
                </a:solidFill>
              </a:rPr>
              <a:t> </a:t>
            </a:r>
            <a:r>
              <a:rPr lang="en-US" sz="1600" dirty="0"/>
              <a:t>: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iframe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đặt</a:t>
            </a:r>
            <a:r>
              <a:rPr lang="en-US" sz="1600" dirty="0"/>
              <a:t> </a:t>
            </a:r>
            <a:r>
              <a:rPr lang="en-US" sz="1600" dirty="0" err="1"/>
              <a:t>tên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r>
              <a:rPr lang="en-US" sz="1600" dirty="0"/>
              <a:t>Link: </a:t>
            </a:r>
            <a:r>
              <a:rPr lang="en-US" sz="1600" dirty="0">
                <a:hlinkClick r:id="rId2"/>
              </a:rPr>
              <a:t>https://www.w3schools.com/tags/tryit.asp?filename=tryhtml_form_target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0B294-DBA5-4559-960C-880C4D7944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6615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2B82F-C472-46B1-AE40-E128270DB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EFF64-9E48-429B-8480-2541AE417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7051" y="1326976"/>
            <a:ext cx="6880500" cy="3498600"/>
          </a:xfrm>
        </p:spPr>
        <p:txBody>
          <a:bodyPr/>
          <a:lstStyle/>
          <a:p>
            <a:r>
              <a:rPr lang="en-US" sz="1400" dirty="0">
                <a:solidFill>
                  <a:schemeClr val="accent1"/>
                </a:solidFill>
              </a:rPr>
              <a:t>Method</a:t>
            </a:r>
            <a:r>
              <a:rPr lang="en-US" sz="1400" dirty="0"/>
              <a:t> : </a:t>
            </a:r>
            <a:r>
              <a:rPr lang="en-US" sz="1400" dirty="0" err="1"/>
              <a:t>quy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cụ</a:t>
            </a:r>
            <a:r>
              <a:rPr lang="en-US" sz="1400" dirty="0"/>
              <a:t> </a:t>
            </a:r>
            <a:r>
              <a:rPr lang="en-US" sz="1400" dirty="0" err="1"/>
              <a:t>thể</a:t>
            </a:r>
            <a:r>
              <a:rPr lang="en-US" sz="1400" dirty="0"/>
              <a:t> </a:t>
            </a:r>
            <a:r>
              <a:rPr lang="en-US" sz="1400" dirty="0" err="1"/>
              <a:t>phương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HTTP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khi</a:t>
            </a:r>
            <a:r>
              <a:rPr lang="en-US" sz="1400" dirty="0"/>
              <a:t> </a:t>
            </a:r>
            <a:r>
              <a:rPr lang="en-US" sz="1400" dirty="0" err="1"/>
              <a:t>nộp</a:t>
            </a:r>
            <a:r>
              <a:rPr lang="en-US" sz="1400" dirty="0"/>
              <a:t> </a:t>
            </a:r>
            <a:r>
              <a:rPr lang="en-US" sz="1400" dirty="0" err="1"/>
              <a:t>biểu</a:t>
            </a:r>
            <a:r>
              <a:rPr lang="en-US" sz="1400" dirty="0"/>
              <a:t> </a:t>
            </a:r>
            <a:r>
              <a:rPr lang="en-US" sz="1400" dirty="0" err="1"/>
              <a:t>đữ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mẫu</a:t>
            </a:r>
            <a:r>
              <a:rPr lang="en-US" sz="1400" dirty="0"/>
              <a:t>.</a:t>
            </a:r>
          </a:p>
          <a:p>
            <a:pPr marL="76200" indent="0">
              <a:buNone/>
            </a:pPr>
            <a:r>
              <a:rPr lang="en-US" sz="1400" dirty="0"/>
              <a:t>1.GET	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1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=“#”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method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=“get</a:t>
            </a:r>
            <a:r>
              <a:rPr lang="en-US" sz="1100" dirty="0">
                <a:solidFill>
                  <a:srgbClr val="0000CD"/>
                </a:solidFill>
                <a:latin typeface="Consolas" panose="020B0609020204030204" pitchFamily="49" charset="0"/>
              </a:rPr>
              <a:t>”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>
              <a:buFontTx/>
              <a:buChar char="-"/>
            </a:pP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Dữ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liệu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biểu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mẫu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được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gửi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dưới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dạng</a:t>
            </a: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 </a:t>
            </a: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cá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biến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URL.</a:t>
            </a:r>
          </a:p>
          <a:p>
            <a:pPr>
              <a:buFontTx/>
              <a:buChar char="-"/>
            </a:pPr>
            <a:r>
              <a:rPr lang="en-US" sz="1200" b="0" i="0" dirty="0" err="1">
                <a:solidFill>
                  <a:srgbClr val="0000CD"/>
                </a:solidFill>
                <a:effectLst/>
                <a:latin typeface="Merriweather" panose="020B0604020202020204" charset="0"/>
              </a:rPr>
              <a:t>L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ưu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ý: +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Không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dùng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GET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để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gửi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dữ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liệu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nhạy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cảm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.</a:t>
            </a:r>
          </a:p>
          <a:p>
            <a:pPr marL="533400" lvl="1" indent="0">
              <a:buNone/>
            </a:pPr>
            <a:r>
              <a:rPr lang="en-US" sz="1200" b="0" i="0" dirty="0">
                <a:solidFill>
                  <a:srgbClr val="0000CD"/>
                </a:solidFill>
                <a:effectLst/>
                <a:latin typeface="Merriweather" panose="020B0604020202020204" charset="0"/>
              </a:rPr>
              <a:t>	 +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Độ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dài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giới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hạn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là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2048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ký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tự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.</a:t>
            </a:r>
          </a:p>
          <a:p>
            <a:pPr lvl="1">
              <a:buFontTx/>
              <a:buChar char="-"/>
            </a:pPr>
            <a:endParaRPr lang="en-US" sz="1100" b="0" i="0" dirty="0">
              <a:solidFill>
                <a:srgbClr val="0000CD"/>
              </a:solidFill>
              <a:effectLst/>
              <a:latin typeface="Merriweather" panose="020B0604020202020204" charset="0"/>
            </a:endParaRPr>
          </a:p>
          <a:p>
            <a:pPr marL="76200" indent="0">
              <a:buNone/>
            </a:pPr>
            <a:r>
              <a:rPr lang="en-US" sz="1400" dirty="0"/>
              <a:t>2.POST 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	&lt;</a:t>
            </a:r>
            <a:r>
              <a:rPr lang="en-US" sz="11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=“#”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method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=“post</a:t>
            </a:r>
            <a:r>
              <a:rPr lang="en-US" sz="1100" dirty="0">
                <a:solidFill>
                  <a:srgbClr val="0000CD"/>
                </a:solidFill>
                <a:latin typeface="Consolas" panose="020B0609020204030204" pitchFamily="49" charset="0"/>
              </a:rPr>
              <a:t>”</a:t>
            </a:r>
            <a:r>
              <a:rPr lang="en-US" sz="11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>
              <a:buFontTx/>
              <a:buChar char="-"/>
            </a:pP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Dữ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liệu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biểu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mẫu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được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gửi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dưới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dạng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post transaction.</a:t>
            </a:r>
          </a:p>
          <a:p>
            <a:pPr>
              <a:buFontTx/>
              <a:buChar char="-"/>
            </a:pP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Lưu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ý: + POST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không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có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giới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hạn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về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kích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thước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cho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nên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có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thể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sử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dụng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để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gửi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một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	    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lượng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lớn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dữ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liệu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.</a:t>
            </a:r>
          </a:p>
          <a:p>
            <a:pPr marL="533400" lvl="1" indent="0">
              <a:buNone/>
            </a:pP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	 +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Không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thể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đánh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dấu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các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bài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gửi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biểu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mẫu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  <a:r>
              <a:rPr lang="en-US" sz="1200" dirty="0" err="1">
                <a:solidFill>
                  <a:srgbClr val="0000CD"/>
                </a:solidFill>
                <a:latin typeface="Merriweather" panose="020B0604020202020204" charset="0"/>
              </a:rPr>
              <a:t>bằng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POST.</a:t>
            </a:r>
          </a:p>
          <a:p>
            <a:pPr marL="533400" lvl="1" indent="0">
              <a:buNone/>
            </a:pPr>
            <a:endParaRPr lang="en-US" sz="1200" dirty="0">
              <a:solidFill>
                <a:srgbClr val="0000CD"/>
              </a:solidFill>
              <a:latin typeface="Merriweather" panose="020B0604020202020204" charset="0"/>
            </a:endParaRPr>
          </a:p>
          <a:p>
            <a:pPr marL="533400" lvl="1" indent="0">
              <a:buNone/>
            </a:pP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  <a:hlinkClick r:id="rId3"/>
              </a:rPr>
              <a:t>https://viblo.asia/p/phuong-thuc-get-va-post-aWj53VBYl6m</a:t>
            </a:r>
            <a:r>
              <a:rPr lang="en-US" sz="1200" dirty="0">
                <a:solidFill>
                  <a:srgbClr val="0000CD"/>
                </a:solidFill>
                <a:latin typeface="Merriweather" panose="020B060402020202020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D5A1A-078E-44F5-9C8B-AC564F15B5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9887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5F39A-4556-494E-AA80-6A4E764C5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2633" y="893135"/>
            <a:ext cx="7797209" cy="3763926"/>
          </a:xfrm>
        </p:spPr>
        <p:txBody>
          <a:bodyPr/>
          <a:lstStyle/>
          <a:p>
            <a:r>
              <a:rPr lang="en-US" sz="1800" dirty="0" err="1">
                <a:solidFill>
                  <a:srgbClr val="0070C0"/>
                </a:solidFill>
              </a:rPr>
              <a:t>Novalidate</a:t>
            </a:r>
            <a:r>
              <a:rPr lang="en-US" sz="1800" dirty="0">
                <a:solidFill>
                  <a:srgbClr val="0070C0"/>
                </a:solidFill>
              </a:rPr>
              <a:t> : 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=“#”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novalidate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76200" indent="0">
              <a:buNone/>
            </a:pP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	-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Dùng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để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xác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định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rằng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dữ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liệu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trong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form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không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cần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phải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được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xác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	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nhận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tính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hợp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lệ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trước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khi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gửi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.</a:t>
            </a:r>
          </a:p>
          <a:p>
            <a:pPr marL="76200" indent="0">
              <a:buNone/>
            </a:pPr>
            <a:endParaRPr lang="en-US" sz="14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76200" indent="0">
              <a:buNone/>
            </a:pPr>
            <a:endParaRPr lang="en-US" sz="14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76200" indent="0">
              <a:buNone/>
            </a:pPr>
            <a:endParaRPr lang="en-US" sz="14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76200" indent="0">
              <a:buNone/>
            </a:pPr>
            <a:endParaRPr lang="en-US" sz="1800" dirty="0">
              <a:solidFill>
                <a:srgbClr val="0070C0"/>
              </a:solidFill>
            </a:endParaRPr>
          </a:p>
          <a:p>
            <a:r>
              <a:rPr lang="en-US" sz="1800" dirty="0">
                <a:solidFill>
                  <a:srgbClr val="0070C0"/>
                </a:solidFill>
              </a:rPr>
              <a:t>Autocomplete</a:t>
            </a:r>
            <a:r>
              <a:rPr lang="en-US" sz="1800" dirty="0">
                <a:solidFill>
                  <a:schemeClr val="accent1"/>
                </a:solidFill>
              </a:rPr>
              <a:t> : 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=“#”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autocomplete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=“on”&gt;</a:t>
            </a:r>
          </a:p>
          <a:p>
            <a:pPr marL="76200" indent="0">
              <a:buNone/>
            </a:pP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	-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Dùng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để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hiển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thị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hay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không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hiển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thị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các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giá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trị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đã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được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gửi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đi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		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trước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đó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.</a:t>
            </a:r>
          </a:p>
          <a:p>
            <a:pPr marL="76200" indent="0">
              <a:buNone/>
            </a:pP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	-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Có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2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giá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trị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là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“on” </a:t>
            </a:r>
            <a:r>
              <a:rPr lang="en-US" sz="1400" dirty="0" err="1">
                <a:solidFill>
                  <a:srgbClr val="0000CD"/>
                </a:solidFill>
                <a:latin typeface="Consolas" panose="020B0609020204030204" pitchFamily="49" charset="0"/>
              </a:rPr>
              <a:t>và</a:t>
            </a:r>
            <a:r>
              <a:rPr lang="en-US" sz="1400" dirty="0">
                <a:solidFill>
                  <a:srgbClr val="0000CD"/>
                </a:solidFill>
                <a:latin typeface="Consolas" panose="020B0609020204030204" pitchFamily="49" charset="0"/>
              </a:rPr>
              <a:t> “off”.</a:t>
            </a:r>
            <a:endParaRPr lang="en-US" sz="18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0CAF26-D9AB-4BE5-9DE7-CB311BC5CE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14819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E27CB-7732-47B2-87C0-EE91E9E17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180863"/>
            <a:ext cx="6880500" cy="582900"/>
          </a:xfrm>
        </p:spPr>
        <p:txBody>
          <a:bodyPr/>
          <a:lstStyle/>
          <a:p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9556E-75B8-4D24-848C-9C70638225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84BF7C01-CA6F-405C-A498-9C3D09F0A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545784"/>
              </p:ext>
            </p:extLst>
          </p:nvPr>
        </p:nvGraphicFramePr>
        <p:xfrm>
          <a:off x="637953" y="715926"/>
          <a:ext cx="8111048" cy="4288503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1559442">
                  <a:extLst>
                    <a:ext uri="{9D8B030D-6E8A-4147-A177-3AD203B41FA5}">
                      <a16:colId xmlns:a16="http://schemas.microsoft.com/office/drawing/2014/main" val="638993521"/>
                    </a:ext>
                  </a:extLst>
                </a:gridCol>
                <a:gridCol w="2859109">
                  <a:extLst>
                    <a:ext uri="{9D8B030D-6E8A-4147-A177-3AD203B41FA5}">
                      <a16:colId xmlns:a16="http://schemas.microsoft.com/office/drawing/2014/main" val="1321849094"/>
                    </a:ext>
                  </a:extLst>
                </a:gridCol>
                <a:gridCol w="3692497">
                  <a:extLst>
                    <a:ext uri="{9D8B030D-6E8A-4147-A177-3AD203B41FA5}">
                      <a16:colId xmlns:a16="http://schemas.microsoft.com/office/drawing/2014/main" val="1444312091"/>
                    </a:ext>
                  </a:extLst>
                </a:gridCol>
              </a:tblGrid>
              <a:tr h="415405">
                <a:tc>
                  <a:txBody>
                    <a:bodyPr/>
                    <a:lstStyle/>
                    <a:p>
                      <a:r>
                        <a:rPr lang="en-US" sz="1400" dirty="0"/>
                        <a:t>accept-charset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Chỉ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định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các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mã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hóa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ký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tự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được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sử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dụng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>
                          <a:solidFill>
                            <a:schemeClr val="accent3"/>
                          </a:solidFill>
                        </a:rPr>
                        <a:t>form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>
                          <a:solidFill>
                            <a:schemeClr val="accent1"/>
                          </a:solidFill>
                        </a:rPr>
                        <a:t>action</a:t>
                      </a:r>
                      <a:r>
                        <a:rPr lang="en-US" sz="1200" dirty="0">
                          <a:solidFill>
                            <a:srgbClr val="0070C0"/>
                          </a:solidFill>
                        </a:rPr>
                        <a:t>="#"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>
                          <a:solidFill>
                            <a:schemeClr val="accent1"/>
                          </a:solidFill>
                        </a:rPr>
                        <a:t>accept-charset</a:t>
                      </a:r>
                      <a:r>
                        <a:rPr lang="en-US" sz="1200" dirty="0"/>
                        <a:t>="</a:t>
                      </a:r>
                      <a:r>
                        <a:rPr lang="en-US" sz="1200" dirty="0">
                          <a:solidFill>
                            <a:srgbClr val="0070C0"/>
                          </a:solidFill>
                        </a:rPr>
                        <a:t>utf-8</a:t>
                      </a:r>
                      <a:r>
                        <a:rPr lang="en-US" sz="1200" dirty="0"/>
                        <a:t>"&gt;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085167"/>
                  </a:ext>
                </a:extLst>
              </a:tr>
              <a:tr h="332325">
                <a:tc>
                  <a:txBody>
                    <a:bodyPr/>
                    <a:lstStyle/>
                    <a:p>
                      <a:r>
                        <a:rPr lang="en-US" sz="1400" dirty="0"/>
                        <a:t>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Chỉ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định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nơi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gửi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dữ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liệu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biểu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mẫu</a:t>
                      </a: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644399"/>
                  </a:ext>
                </a:extLst>
              </a:tr>
              <a:tr h="535874">
                <a:tc>
                  <a:txBody>
                    <a:bodyPr/>
                    <a:lstStyle/>
                    <a:p>
                      <a:r>
                        <a:rPr lang="en-US" sz="1400" dirty="0"/>
                        <a:t>autocomplete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Chỉ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định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biểu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mẫu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bật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tắt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tính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năng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tự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động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hoàn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thành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554732"/>
                  </a:ext>
                </a:extLst>
              </a:tr>
              <a:tr h="535874">
                <a:tc>
                  <a:txBody>
                    <a:bodyPr/>
                    <a:lstStyle/>
                    <a:p>
                      <a:r>
                        <a:rPr lang="en-US" sz="1400" dirty="0" err="1"/>
                        <a:t>enctype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Chỉ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định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dạng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dữ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liệu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gì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trước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khi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gửi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máy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chủ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mã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hóa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dữ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liệu</a:t>
                      </a:r>
                      <a:r>
                        <a:rPr lang="en-US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b="0" i="0" u="none" strike="noStrike" cap="none" dirty="0">
                          <a:solidFill>
                            <a:srgbClr val="00B0F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application/ x-www-</a:t>
                      </a:r>
                      <a:r>
                        <a:rPr lang="fr-FR" sz="1200" b="0" i="0" u="none" strike="noStrike" cap="none" dirty="0" err="1">
                          <a:solidFill>
                            <a:srgbClr val="00B0F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form</a:t>
                      </a:r>
                      <a:r>
                        <a:rPr lang="fr-FR" sz="1200" b="0" i="0" u="none" strike="noStrike" cap="none" dirty="0">
                          <a:solidFill>
                            <a:srgbClr val="00B0F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–</a:t>
                      </a:r>
                      <a:r>
                        <a:rPr lang="fr-FR" sz="1200" b="0" i="0" u="none" strike="noStrike" cap="none" dirty="0" err="1">
                          <a:solidFill>
                            <a:srgbClr val="00B0F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urlencoded</a:t>
                      </a:r>
                      <a:endParaRPr lang="fr-FR" sz="1200" b="0" i="0" u="none" strike="noStrike" cap="none" dirty="0">
                        <a:solidFill>
                          <a:srgbClr val="00B0F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fr-FR" sz="1200" b="0" i="0" u="none" strike="noStrike" cap="none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multipart</a:t>
                      </a:r>
                      <a:r>
                        <a:rPr lang="fr-FR" sz="1200" b="0" i="0" u="none" strike="noStrike" cap="none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fr-FR" sz="1200" b="0" i="0" u="none" strike="noStrike" cap="none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form</a:t>
                      </a:r>
                      <a:r>
                        <a:rPr lang="fr-FR" sz="1200" b="0" i="0" u="none" strike="noStrike" cap="none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-data </a:t>
                      </a:r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fr-FR" sz="1200" b="0" i="0" u="none" strike="noStrike" cap="none" dirty="0" err="1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  <a:r>
                        <a:rPr lang="fr-FR" sz="12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/plain</a:t>
                      </a:r>
                      <a:endParaRPr lang="en-US" sz="12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807262"/>
                  </a:ext>
                </a:extLst>
              </a:tr>
              <a:tr h="485446">
                <a:tc>
                  <a:txBody>
                    <a:bodyPr/>
                    <a:lstStyle/>
                    <a:p>
                      <a:r>
                        <a:rPr lang="en-US" sz="1400" dirty="0"/>
                        <a:t>method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Chỉ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định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phương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thức</a:t>
                      </a:r>
                      <a:r>
                        <a:rPr lang="en-US" sz="1200" dirty="0"/>
                        <a:t>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GET or POST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141714"/>
                  </a:ext>
                </a:extLst>
              </a:tr>
              <a:tr h="485446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Tên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biểu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mẫu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418379"/>
                  </a:ext>
                </a:extLst>
              </a:tr>
              <a:tr h="485446">
                <a:tc>
                  <a:txBody>
                    <a:bodyPr/>
                    <a:lstStyle/>
                    <a:p>
                      <a:r>
                        <a:rPr lang="en-US" dirty="0" err="1"/>
                        <a:t>novalidate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Biểu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mẫu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sẽ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không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được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xác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thực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khi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gửi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036483"/>
                  </a:ext>
                </a:extLst>
              </a:tr>
              <a:tr h="485446">
                <a:tc>
                  <a:txBody>
                    <a:bodyPr/>
                    <a:lstStyle/>
                    <a:p>
                      <a:r>
                        <a:rPr lang="en-US" dirty="0" err="1"/>
                        <a:t>rel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Mối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quan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hệ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giữa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nguyên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được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kết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và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liệu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hiện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tại</a:t>
                      </a: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err="1"/>
                        <a:t>Đọc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thêm</a:t>
                      </a:r>
                      <a:r>
                        <a:rPr lang="en-US" sz="1200" dirty="0"/>
                        <a:t> :</a:t>
                      </a:r>
                      <a:endParaRPr lang="en-US" sz="1200" dirty="0">
                        <a:solidFill>
                          <a:srgbClr val="F55D4B"/>
                        </a:solidFill>
                        <a:hlinkClick r:id="rId2">
                          <a:extLst>
                            <a:ext uri="{A12FA001-AC4F-418D-AE19-62706E023703}">
                              <ahyp:hlinkClr xmlns:ahyp="http://schemas.microsoft.com/office/drawing/2018/hyperlinkcolor" val="tx"/>
                            </a:ext>
                          </a:extLst>
                        </a:hlinkClick>
                      </a:endParaRPr>
                    </a:p>
                    <a:p>
                      <a:r>
                        <a:rPr lang="en-US" sz="1200" dirty="0">
                          <a:solidFill>
                            <a:srgbClr val="F55D4B"/>
                          </a:solidFill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https://www.w3schools.com/tags/att_form_rel.asp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168503"/>
                  </a:ext>
                </a:extLst>
              </a:tr>
              <a:tr h="485446"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Nơi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hiển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thị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các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phản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hồi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nhận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được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sau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khi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gửi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biểu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mẫu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791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9322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71674C-7F03-47B7-B74C-4A96F6DD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A-2. Form elements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AF9701-0F6D-4C93-ACF3-864337FDA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1312799"/>
            <a:ext cx="6880500" cy="3656149"/>
          </a:xfrm>
        </p:spPr>
        <p:txBody>
          <a:bodyPr/>
          <a:lstStyle/>
          <a:p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chứa</a:t>
            </a:r>
            <a:r>
              <a:rPr lang="en-US" sz="1800" dirty="0"/>
              <a:t> </a:t>
            </a:r>
            <a:r>
              <a:rPr lang="en-US" sz="1800" dirty="0" err="1"/>
              <a:t>một</a:t>
            </a:r>
            <a:r>
              <a:rPr lang="en-US" sz="1800" dirty="0"/>
              <a:t> </a:t>
            </a:r>
            <a:r>
              <a:rPr lang="en-US" sz="1800" dirty="0" err="1"/>
              <a:t>hoặc</a:t>
            </a:r>
            <a:r>
              <a:rPr lang="en-US" sz="1800" dirty="0"/>
              <a:t> </a:t>
            </a:r>
            <a:r>
              <a:rPr lang="en-US" sz="1800" dirty="0" err="1"/>
              <a:t>nhiều</a:t>
            </a:r>
            <a:r>
              <a:rPr lang="en-US" sz="1800" dirty="0"/>
              <a:t> </a:t>
            </a:r>
            <a:r>
              <a:rPr lang="en-US" sz="1800" dirty="0" err="1"/>
              <a:t>phần</a:t>
            </a:r>
            <a:r>
              <a:rPr lang="en-US" sz="1800" dirty="0"/>
              <a:t> </a:t>
            </a:r>
            <a:r>
              <a:rPr lang="en-US" sz="1800" dirty="0" err="1"/>
              <a:t>tử</a:t>
            </a:r>
            <a:r>
              <a:rPr lang="en-US" sz="1800" dirty="0"/>
              <a:t> </a:t>
            </a:r>
            <a:r>
              <a:rPr lang="en-US" sz="1800" dirty="0" err="1"/>
              <a:t>biểu</a:t>
            </a:r>
            <a:r>
              <a:rPr lang="en-US" sz="1800" dirty="0"/>
              <a:t> </a:t>
            </a:r>
            <a:r>
              <a:rPr lang="en-US" sz="1800" dirty="0" err="1"/>
              <a:t>mẫu</a:t>
            </a:r>
            <a:r>
              <a:rPr lang="en-US" sz="1800" dirty="0"/>
              <a:t> </a:t>
            </a:r>
            <a:r>
              <a:rPr lang="en-US" sz="1800" dirty="0" err="1"/>
              <a:t>sau</a:t>
            </a:r>
            <a:r>
              <a:rPr lang="en-US" sz="1800" dirty="0"/>
              <a:t> :</a:t>
            </a:r>
            <a:endParaRPr lang="en-US" sz="1400" dirty="0"/>
          </a:p>
          <a:p>
            <a:pPr marL="76200" indent="0">
              <a:buNone/>
            </a:pPr>
            <a:endParaRPr lang="en-US" sz="1400" dirty="0"/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input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label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select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 err="1">
                <a:solidFill>
                  <a:schemeClr val="accent1"/>
                </a:solidFill>
              </a:rPr>
              <a:t>textarea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button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 err="1">
                <a:solidFill>
                  <a:schemeClr val="accent1"/>
                </a:solidFill>
              </a:rPr>
              <a:t>fieldset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legend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 err="1">
                <a:solidFill>
                  <a:schemeClr val="accent1"/>
                </a:solidFill>
              </a:rPr>
              <a:t>datalist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output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>
                <a:solidFill>
                  <a:schemeClr val="accent1"/>
                </a:solidFill>
              </a:rPr>
              <a:t>option</a:t>
            </a:r>
            <a:r>
              <a:rPr lang="en-US" sz="1600" dirty="0"/>
              <a:t>&gt;</a:t>
            </a:r>
          </a:p>
          <a:p>
            <a:pPr lvl="3"/>
            <a:r>
              <a:rPr lang="en-US" sz="1600" dirty="0"/>
              <a:t>&lt;</a:t>
            </a:r>
            <a:r>
              <a:rPr lang="en-US" sz="1600" dirty="0" err="1">
                <a:solidFill>
                  <a:schemeClr val="accent1"/>
                </a:solidFill>
              </a:rPr>
              <a:t>optgroup</a:t>
            </a:r>
            <a:r>
              <a:rPr lang="en-US" sz="1600" dirty="0"/>
              <a:t>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91DE4-9E29-4DAF-89E2-1806AA3371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7623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199D4-E325-49B2-A7DA-D286720BD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Code Settings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DE70A-1A86-4FE4-9019-6F0487C2F4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n-US" dirty="0"/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3BB3A-DDDC-48A5-BA77-2DA73AF54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750" y="1312800"/>
            <a:ext cx="2939160" cy="9167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0268B1-5F09-43F6-9F82-A6D490C0C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012" y="1312800"/>
            <a:ext cx="2944238" cy="1026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FAA803-E6E9-43E6-9DC6-84CBA2734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1750" y="2571750"/>
            <a:ext cx="2939160" cy="10467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60F516-4F71-4E9B-BAC0-1A5BED7BFF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3281" y="2701766"/>
            <a:ext cx="3018969" cy="9167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A3CFC8-C553-43FC-970E-8C791B3B0E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1750" y="3796167"/>
            <a:ext cx="3205438" cy="10152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4D718C-3FE7-489A-8825-5431EF9E38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3090" y="3806772"/>
            <a:ext cx="2939160" cy="100462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5E33-7EAF-428D-85CC-277478CCA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0150"/>
            <a:ext cx="6880500" cy="582900"/>
          </a:xfrm>
        </p:spPr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9BCC0-1ED1-46DC-8A06-345314BA3C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A743155-AA21-4625-A7A7-5D77A2AA2A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265814"/>
              </p:ext>
            </p:extLst>
          </p:nvPr>
        </p:nvGraphicFramePr>
        <p:xfrm>
          <a:off x="297712" y="758456"/>
          <a:ext cx="8451289" cy="3749230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2494420">
                  <a:extLst>
                    <a:ext uri="{9D8B030D-6E8A-4147-A177-3AD203B41FA5}">
                      <a16:colId xmlns:a16="http://schemas.microsoft.com/office/drawing/2014/main" val="215871270"/>
                    </a:ext>
                  </a:extLst>
                </a:gridCol>
                <a:gridCol w="1822398">
                  <a:extLst>
                    <a:ext uri="{9D8B030D-6E8A-4147-A177-3AD203B41FA5}">
                      <a16:colId xmlns:a16="http://schemas.microsoft.com/office/drawing/2014/main" val="1930650876"/>
                    </a:ext>
                  </a:extLst>
                </a:gridCol>
                <a:gridCol w="4134471">
                  <a:extLst>
                    <a:ext uri="{9D8B030D-6E8A-4147-A177-3AD203B41FA5}">
                      <a16:colId xmlns:a16="http://schemas.microsoft.com/office/drawing/2014/main" val="2259541458"/>
                    </a:ext>
                  </a:extLst>
                </a:gridCol>
              </a:tblGrid>
              <a:tr h="5311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3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3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3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button</a:t>
                      </a:r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Nút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ấn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2"/>
                        </a:rPr>
                        <a:t>https://www.w3schools.com/html/tryit.asp?filename=tryhtml_input_button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103046"/>
                  </a:ext>
                </a:extLst>
              </a:tr>
              <a:tr h="3832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checkbox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https://www.w3schools.com/html/tryit.asp?filename=tryhtml_input_checkbox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939224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color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https://www.w3schools.com/html/tryit.asp?filename=tryhtml_input_color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810162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5"/>
                        </a:rPr>
                        <a:t>https://www.w3schools.com/html/tryit.asp?filename=tryhtml_input_date_max_min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055968"/>
                  </a:ext>
                </a:extLst>
              </a:tr>
              <a:tr h="5755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datetime-local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Ngày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6"/>
                        </a:rPr>
                        <a:t>https://www.w3schools.com/html/tryit.asp?filename=tryhtml_input_datetime-local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006004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email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chỉ</a:t>
                      </a:r>
                      <a:r>
                        <a:rPr lang="en-US" dirty="0"/>
                        <a:t>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7"/>
                        </a:rPr>
                        <a:t>https://www.w3schools.com/html/tryit.asp?filename=tryhtml_input_email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872253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file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Chọn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tệp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lên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8"/>
                        </a:rPr>
                        <a:t>https://www.w3schools.com/html/tryit.asp?filename=tryhtml_input_file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71162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209500D-8F86-4B63-9992-7C8F57EE2C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1635" y="1315316"/>
            <a:ext cx="1662393" cy="435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36F38E-F6AB-4D1E-BFF4-8D4F0AD932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31635" y="2381439"/>
            <a:ext cx="1740365" cy="472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23F3CA-BAC6-472B-949B-C71A4FE1215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31634" y="2869202"/>
            <a:ext cx="1662393" cy="5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75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5E33-7EAF-428D-85CC-277478CCA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0150"/>
            <a:ext cx="6880500" cy="582900"/>
          </a:xfrm>
        </p:spPr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9BCC0-1ED1-46DC-8A06-345314BA3C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A743155-AA21-4625-A7A7-5D77A2AA2A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841650"/>
              </p:ext>
            </p:extLst>
          </p:nvPr>
        </p:nvGraphicFramePr>
        <p:xfrm>
          <a:off x="297712" y="758456"/>
          <a:ext cx="8451289" cy="3736283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2494420">
                  <a:extLst>
                    <a:ext uri="{9D8B030D-6E8A-4147-A177-3AD203B41FA5}">
                      <a16:colId xmlns:a16="http://schemas.microsoft.com/office/drawing/2014/main" val="215871270"/>
                    </a:ext>
                  </a:extLst>
                </a:gridCol>
                <a:gridCol w="1822398">
                  <a:extLst>
                    <a:ext uri="{9D8B030D-6E8A-4147-A177-3AD203B41FA5}">
                      <a16:colId xmlns:a16="http://schemas.microsoft.com/office/drawing/2014/main" val="1930650876"/>
                    </a:ext>
                  </a:extLst>
                </a:gridCol>
                <a:gridCol w="4134471">
                  <a:extLst>
                    <a:ext uri="{9D8B030D-6E8A-4147-A177-3AD203B41FA5}">
                      <a16:colId xmlns:a16="http://schemas.microsoft.com/office/drawing/2014/main" val="2259541458"/>
                    </a:ext>
                  </a:extLst>
                </a:gridCol>
              </a:tblGrid>
              <a:tr h="531107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hidden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ẩn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2"/>
                        </a:rPr>
                        <a:t>https://www.w3schools.com/tags/tryit.asp?filename=tryhtml5_input_type_hidden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103046"/>
                  </a:ext>
                </a:extLst>
              </a:tr>
              <a:tr h="383293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image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Hình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ảnh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làm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nút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gửi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3"/>
                        </a:rPr>
                        <a:t>https://www.w3schools.com/tags/tryit.asp?filename=tryhtml5_input_type_image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939224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month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Chọn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tháng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năm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4"/>
                        </a:rPr>
                        <a:t>https://www.w3schools.com/html/tryit.asp?filename=tryhtml_input_month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810162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number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5"/>
                        </a:rPr>
                        <a:t>https://www.w3schools.com/html/tryit.asp?filename=tryhtml_input_number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055968"/>
                  </a:ext>
                </a:extLst>
              </a:tr>
              <a:tr h="575535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password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mật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khẩu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6"/>
                        </a:rPr>
                        <a:t>https://www.w3schools.com/html/tryit.asp?filename=tryhtml_input_password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006004"/>
                  </a:ext>
                </a:extLst>
              </a:tr>
              <a:tr h="531107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radio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7"/>
                        </a:rPr>
                        <a:t>https://www.w3schools.com/html/tryit.asp?filename=tryhtml_input_radio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872253"/>
                  </a:ext>
                </a:extLst>
              </a:tr>
              <a:tr h="446565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range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8"/>
                        </a:rPr>
                        <a:t>https://www.w3schools.com/html/tryit.asp?filename=tryhtml_input_range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71162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9E21952-D646-44EB-9040-3F421F036C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8960" y="3491446"/>
            <a:ext cx="1295512" cy="4572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5004AD-6B1C-4D68-B164-0B52FA0067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38960" y="3982799"/>
            <a:ext cx="1295512" cy="48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72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5E33-7EAF-428D-85CC-277478CCA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0150"/>
            <a:ext cx="6880500" cy="582900"/>
          </a:xfrm>
        </p:spPr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9BCC0-1ED1-46DC-8A06-345314BA3C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A4EEC1FB-D819-451E-A737-C90C18093C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637380"/>
              </p:ext>
            </p:extLst>
          </p:nvPr>
        </p:nvGraphicFramePr>
        <p:xfrm>
          <a:off x="248093" y="545805"/>
          <a:ext cx="8500908" cy="4416952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2161954">
                  <a:extLst>
                    <a:ext uri="{9D8B030D-6E8A-4147-A177-3AD203B41FA5}">
                      <a16:colId xmlns:a16="http://schemas.microsoft.com/office/drawing/2014/main" val="354571252"/>
                    </a:ext>
                  </a:extLst>
                </a:gridCol>
                <a:gridCol w="2169041">
                  <a:extLst>
                    <a:ext uri="{9D8B030D-6E8A-4147-A177-3AD203B41FA5}">
                      <a16:colId xmlns:a16="http://schemas.microsoft.com/office/drawing/2014/main" val="961893509"/>
                    </a:ext>
                  </a:extLst>
                </a:gridCol>
                <a:gridCol w="4169913">
                  <a:extLst>
                    <a:ext uri="{9D8B030D-6E8A-4147-A177-3AD203B41FA5}">
                      <a16:colId xmlns:a16="http://schemas.microsoft.com/office/drawing/2014/main" val="1420502364"/>
                    </a:ext>
                  </a:extLst>
                </a:gridCol>
              </a:tblGrid>
              <a:tr h="5389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reset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Nút</a:t>
                      </a:r>
                      <a:r>
                        <a:rPr lang="en-US" dirty="0"/>
                        <a:t> 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https://www.w3schools.com/html/tryit.asp?filename=tryhtml_input_reset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568285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search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Tìm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kiếm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https://www.w3schools.com/html/tryit.asp?filename=tryhtml_input_search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786124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submit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nút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gửi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dữ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liệu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https://www.w3schools.com/html/tryit.asp?filename=tryhtml_input_submit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247376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 err="1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tel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điện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thoại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https://www.w3schools.com/html/tryit.asp?filename=tryhtml_input_tel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368369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bản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dòng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https://www.w3schools.com/html/tryit.asp?filename=tryhtml_input_text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588028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time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Chọn</a:t>
                      </a:r>
                      <a:r>
                        <a:rPr lang="en-US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7"/>
                        </a:rPr>
                        <a:t>https://www.w3schools.com/html/tryit.asp?filename=tryhtml_input_time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992855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 err="1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url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url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8"/>
                        </a:rPr>
                        <a:t>https://www.w3schools.com/html/tryit.asp?filename=tryhtml_input_url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930523"/>
                  </a:ext>
                </a:extLst>
              </a:tr>
              <a:tr h="554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en-US" sz="1400" b="0" i="0" u="none" strike="noStrike" cap="none" dirty="0">
                          <a:solidFill>
                            <a:schemeClr val="accent3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input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="</a:t>
                      </a:r>
                      <a:r>
                        <a:rPr lang="en-US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week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"&gt;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tuần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năm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9"/>
                        </a:rPr>
                        <a:t>https://www.w3schools.com/html/tryit.asp?filename=tryhtml_input_week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705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0957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8120B6-55AA-4602-AADD-ECC0339C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653" y="30150"/>
            <a:ext cx="6880500" cy="582900"/>
          </a:xfrm>
        </p:spPr>
        <p:txBody>
          <a:bodyPr/>
          <a:lstStyle/>
          <a:p>
            <a:r>
              <a:rPr lang="en-US" dirty="0"/>
              <a:t>Input restrictions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1A5F7-DC17-497E-83B5-AD006A68FA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BF909C47-714D-49DF-A456-4A58C1F56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176108"/>
              </p:ext>
            </p:extLst>
          </p:nvPr>
        </p:nvGraphicFramePr>
        <p:xfrm>
          <a:off x="595422" y="613050"/>
          <a:ext cx="8016950" cy="4450080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1282997">
                  <a:extLst>
                    <a:ext uri="{9D8B030D-6E8A-4147-A177-3AD203B41FA5}">
                      <a16:colId xmlns:a16="http://schemas.microsoft.com/office/drawing/2014/main" val="3630221661"/>
                    </a:ext>
                  </a:extLst>
                </a:gridCol>
                <a:gridCol w="6733953">
                  <a:extLst>
                    <a:ext uri="{9D8B030D-6E8A-4147-A177-3AD203B41FA5}">
                      <a16:colId xmlns:a16="http://schemas.microsoft.com/office/drawing/2014/main" val="38504494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checked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trường</a:t>
                      </a:r>
                      <a:r>
                        <a:rPr lang="en-US" dirty="0"/>
                        <a:t> input </a:t>
                      </a:r>
                      <a:r>
                        <a:rPr lang="en-US" dirty="0" err="1"/>
                        <a:t>sẽ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được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chọn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trước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khi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trang</a:t>
                      </a:r>
                      <a:r>
                        <a:rPr lang="en-US" dirty="0"/>
                        <a:t> (checkbox or radio)     </a:t>
                      </a:r>
                      <a:r>
                        <a:rPr lang="en-US" dirty="0">
                          <a:hlinkClick r:id="rId2"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09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disabled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trường</a:t>
                      </a:r>
                      <a:r>
                        <a:rPr lang="en-US" dirty="0"/>
                        <a:t> input </a:t>
                      </a:r>
                      <a:r>
                        <a:rPr lang="en-US" dirty="0" err="1"/>
                        <a:t>sẽ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vô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hiệu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hóa</a:t>
                      </a:r>
                      <a:r>
                        <a:rPr lang="en-US" dirty="0"/>
                        <a:t>                                                             </a:t>
                      </a:r>
                      <a:r>
                        <a:rPr lang="en-US" dirty="0">
                          <a:hlinkClick r:id="rId3"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913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max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lớn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nhất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input                                                                                           </a:t>
                      </a:r>
                      <a:r>
                        <a:rPr lang="en-US" dirty="0">
                          <a:hlinkClick r:id="rId4"/>
                        </a:rPr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94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 err="1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maxlength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ký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tự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input                                                                                           </a:t>
                      </a:r>
                      <a:r>
                        <a:rPr lang="en-US" dirty="0">
                          <a:hlinkClick r:id="rId5"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35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min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nhỏ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nhất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input                                                                                         </a:t>
                      </a:r>
                      <a:r>
                        <a:rPr lang="en-US" dirty="0">
                          <a:hlinkClick r:id="rId4"/>
                        </a:rPr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419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pattern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chính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quy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kiểm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đầu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vào</a:t>
                      </a:r>
                      <a:r>
                        <a:rPr lang="en-US" dirty="0"/>
                        <a:t>                                                </a:t>
                      </a:r>
                      <a:r>
                        <a:rPr lang="en-US" dirty="0">
                          <a:hlinkClick r:id="rId6"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78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 err="1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readonly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Một</a:t>
                      </a:r>
                      <a:r>
                        <a:rPr lang="en-US" dirty="0"/>
                        <a:t> input </a:t>
                      </a:r>
                      <a:r>
                        <a:rPr lang="en-US" dirty="0" err="1"/>
                        <a:t>chỉ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được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đọc</a:t>
                      </a:r>
                      <a:r>
                        <a:rPr lang="en-US" dirty="0"/>
                        <a:t> ( </a:t>
                      </a:r>
                      <a:r>
                        <a:rPr lang="en-US" dirty="0" err="1"/>
                        <a:t>không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thay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đổi</a:t>
                      </a:r>
                      <a:r>
                        <a:rPr lang="en-US" dirty="0"/>
                        <a:t> )                                                         </a:t>
                      </a:r>
                      <a:r>
                        <a:rPr lang="en-US" dirty="0">
                          <a:hlinkClick r:id="rId7"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84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required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Bắt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buộc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nhập</a:t>
                      </a:r>
                      <a:r>
                        <a:rPr lang="en-US" dirty="0"/>
                        <a:t> input                                                                                         </a:t>
                      </a:r>
                      <a:r>
                        <a:rPr lang="en-US" dirty="0">
                          <a:hlinkClick r:id="rId8"/>
                        </a:rPr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181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size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( </a:t>
                      </a:r>
                      <a:r>
                        <a:rPr lang="en-US" dirty="0" err="1"/>
                        <a:t>tính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bằng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ký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tự</a:t>
                      </a:r>
                      <a:r>
                        <a:rPr lang="en-US" dirty="0"/>
                        <a:t>)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input                                                             </a:t>
                      </a:r>
                      <a:r>
                        <a:rPr lang="en-US" dirty="0">
                          <a:hlinkClick r:id="rId9"/>
                        </a:rPr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step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Khoảng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input ( 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 = 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 + 3)                                                                        </a:t>
                      </a:r>
                      <a:r>
                        <a:rPr lang="en-US" dirty="0">
                          <a:hlinkClick r:id="rId10"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9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value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mặc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input                                                                                 </a:t>
                      </a:r>
                      <a:r>
                        <a:rPr lang="en-US" dirty="0">
                          <a:hlinkClick r:id="rId11"/>
                        </a:rPr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541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placeholder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Gợi</a:t>
                      </a:r>
                      <a:r>
                        <a:rPr lang="en-US" dirty="0"/>
                        <a:t> ý , </a:t>
                      </a:r>
                      <a:r>
                        <a:rPr lang="en-US" dirty="0" err="1"/>
                        <a:t>mô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mong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đợi</a:t>
                      </a:r>
                      <a:r>
                        <a:rPr lang="en-US" dirty="0"/>
                        <a:t>                                                                                  </a:t>
                      </a:r>
                      <a:r>
                        <a:rPr lang="en-US" dirty="0">
                          <a:hlinkClick r:id="rId12"/>
                        </a:rPr>
                        <a:t>12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6449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56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8120B6-55AA-4602-AADD-ECC0339C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293247"/>
            <a:ext cx="6880500" cy="582900"/>
          </a:xfrm>
        </p:spPr>
        <p:txBody>
          <a:bodyPr/>
          <a:lstStyle/>
          <a:p>
            <a:r>
              <a:rPr lang="en-US" dirty="0"/>
              <a:t>Input restrictions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1A5F7-DC17-497E-83B5-AD006A68FA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BF909C47-714D-49DF-A456-4A58C1F56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212214"/>
              </p:ext>
            </p:extLst>
          </p:nvPr>
        </p:nvGraphicFramePr>
        <p:xfrm>
          <a:off x="637952" y="1459230"/>
          <a:ext cx="8016950" cy="1112520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1282997">
                  <a:extLst>
                    <a:ext uri="{9D8B030D-6E8A-4147-A177-3AD203B41FA5}">
                      <a16:colId xmlns:a16="http://schemas.microsoft.com/office/drawing/2014/main" val="3630221661"/>
                    </a:ext>
                  </a:extLst>
                </a:gridCol>
                <a:gridCol w="6733953">
                  <a:extLst>
                    <a:ext uri="{9D8B030D-6E8A-4147-A177-3AD203B41FA5}">
                      <a16:colId xmlns:a16="http://schemas.microsoft.com/office/drawing/2014/main" val="38504494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list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Chọn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phần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đã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được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xác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trước</a:t>
                      </a:r>
                      <a:r>
                        <a:rPr lang="en-US" dirty="0"/>
                        <a:t>                                                                     </a:t>
                      </a:r>
                      <a:r>
                        <a:rPr lang="en-US" dirty="0">
                          <a:hlinkClick r:id="rId2"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09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autofocus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định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trường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sẽ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tự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lấy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tiêu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điểm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khi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trang</a:t>
                      </a:r>
                      <a:r>
                        <a:rPr lang="en-US" dirty="0"/>
                        <a:t>                                     </a:t>
                      </a:r>
                      <a:r>
                        <a:rPr lang="en-US" dirty="0">
                          <a:hlinkClick r:id="rId3"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913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multiple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Nhập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hơn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một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r>
                        <a:rPr lang="en-US" dirty="0"/>
                        <a:t>                                                                                        </a:t>
                      </a:r>
                      <a:r>
                        <a:rPr lang="en-US" dirty="0">
                          <a:hlinkClick r:id="rId4"/>
                        </a:rPr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9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71870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B0F070-D4F6-4476-A37B-733EE1416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E3A0DF-E512-4643-8A24-AB2A51880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1312800"/>
            <a:ext cx="6880500" cy="308907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solidFill>
                  <a:schemeClr val="accent3"/>
                </a:solidFill>
                <a:hlinkClick r:id="rId2"/>
              </a:rPr>
              <a:t>label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nhãn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tử</a:t>
            </a:r>
            <a:r>
              <a:rPr lang="en-US" sz="1600" dirty="0"/>
              <a:t> </a:t>
            </a:r>
            <a:r>
              <a:rPr lang="en-US" sz="1600" dirty="0" err="1"/>
              <a:t>biểu</a:t>
            </a:r>
            <a:r>
              <a:rPr lang="en-US" sz="1600" dirty="0"/>
              <a:t> </a:t>
            </a:r>
            <a:r>
              <a:rPr lang="en-US" sz="1600" dirty="0" err="1"/>
              <a:t>mẫu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hlinkClick r:id="rId3"/>
              </a:rPr>
              <a:t>select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danh</a:t>
            </a:r>
            <a:r>
              <a:rPr lang="en-US" sz="1600" dirty="0"/>
              <a:t> </a:t>
            </a:r>
            <a:r>
              <a:rPr lang="en-US" sz="1600" dirty="0" err="1"/>
              <a:t>sách</a:t>
            </a:r>
            <a:r>
              <a:rPr lang="en-US" sz="1600" dirty="0"/>
              <a:t> </a:t>
            </a:r>
            <a:r>
              <a:rPr lang="en-US" sz="1600" dirty="0" err="1"/>
              <a:t>tahr</a:t>
            </a:r>
            <a:r>
              <a:rPr lang="en-US" sz="1600" dirty="0"/>
              <a:t> </a:t>
            </a:r>
            <a:r>
              <a:rPr lang="en-US" sz="1600" dirty="0" err="1"/>
              <a:t>xuống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hlinkClick r:id="rId3"/>
              </a:rPr>
              <a:t>option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tùy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 err="1">
                <a:hlinkClick r:id="rId4"/>
              </a:rPr>
              <a:t>textarea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trường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nhiều</a:t>
            </a:r>
            <a:r>
              <a:rPr lang="en-US" sz="1600" dirty="0"/>
              <a:t> </a:t>
            </a:r>
            <a:r>
              <a:rPr lang="en-US" sz="1600" dirty="0" err="1"/>
              <a:t>dòng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hlinkClick r:id="rId5"/>
              </a:rPr>
              <a:t>button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ấn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 err="1">
                <a:hlinkClick r:id="rId6"/>
              </a:rPr>
              <a:t>fieldset</a:t>
            </a:r>
            <a:r>
              <a:rPr lang="en-US" sz="1600" dirty="0"/>
              <a:t>&gt; :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nhóm</a:t>
            </a:r>
            <a:r>
              <a:rPr lang="en-US" sz="1600" dirty="0"/>
              <a:t> </a:t>
            </a:r>
            <a:r>
              <a:rPr lang="en-US" sz="1600" dirty="0" err="1"/>
              <a:t>dữ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liên</a:t>
            </a:r>
            <a:r>
              <a:rPr lang="en-US" sz="1600" dirty="0"/>
              <a:t> </a:t>
            </a:r>
            <a:r>
              <a:rPr lang="en-US" sz="1600" dirty="0" err="1"/>
              <a:t>quan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hlinkClick r:id="rId6"/>
              </a:rPr>
              <a:t>legend</a:t>
            </a:r>
            <a:r>
              <a:rPr lang="en-US" sz="1600" dirty="0"/>
              <a:t>&gt; :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chú</a:t>
            </a:r>
            <a:r>
              <a:rPr lang="en-US" sz="1600" dirty="0"/>
              <a:t> </a:t>
            </a:r>
            <a:r>
              <a:rPr lang="en-US" sz="1600" dirty="0" err="1"/>
              <a:t>thích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&lt;</a:t>
            </a:r>
            <a:r>
              <a:rPr lang="en-US" sz="1600" dirty="0" err="1"/>
              <a:t>fieldset</a:t>
            </a:r>
            <a:r>
              <a:rPr lang="en-US" sz="1600" dirty="0"/>
              <a:t>&gt;.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 err="1">
                <a:hlinkClick r:id="rId7"/>
              </a:rPr>
              <a:t>datalist</a:t>
            </a:r>
            <a:r>
              <a:rPr lang="en-US" sz="1600" dirty="0"/>
              <a:t>&gt; : </a:t>
            </a:r>
            <a:r>
              <a:rPr lang="en-US" sz="1600" dirty="0" err="1"/>
              <a:t>Danh</a:t>
            </a:r>
            <a:r>
              <a:rPr lang="en-US" sz="1600" dirty="0"/>
              <a:t> </a:t>
            </a:r>
            <a:r>
              <a:rPr lang="en-US" sz="1600" dirty="0" err="1"/>
              <a:t>sách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tùy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trước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&lt;</a:t>
            </a:r>
            <a:r>
              <a:rPr lang="en-US" sz="1600" dirty="0">
                <a:hlinkClick r:id="rId8"/>
              </a:rPr>
              <a:t>output</a:t>
            </a:r>
            <a:r>
              <a:rPr lang="en-US" sz="1600" dirty="0"/>
              <a:t>&gt; : </a:t>
            </a:r>
            <a:r>
              <a:rPr lang="en-US" sz="1600" dirty="0" err="1"/>
              <a:t>Kết</a:t>
            </a:r>
            <a:r>
              <a:rPr lang="en-US" sz="1600" dirty="0"/>
              <a:t> </a:t>
            </a:r>
            <a:r>
              <a:rPr lang="en-US" sz="1600" dirty="0" err="1"/>
              <a:t>quả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phép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</a:t>
            </a:r>
          </a:p>
          <a:p>
            <a:pPr marL="76200" indent="0">
              <a:buNone/>
            </a:pPr>
            <a:r>
              <a:rPr lang="en-US" sz="1600" dirty="0"/>
              <a:t>		</a:t>
            </a:r>
            <a:r>
              <a:rPr lang="en-US" sz="1600" dirty="0">
                <a:hlinkClick r:id="rId9"/>
              </a:rPr>
              <a:t>https://formspree.io/</a:t>
            </a:r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5688DA-108D-45EF-BBB6-5E73BC3715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46516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F827F6-C5F3-4BF6-B99E-434BD114F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900" y="1991850"/>
            <a:ext cx="6028200" cy="1159800"/>
          </a:xfrm>
        </p:spPr>
        <p:txBody>
          <a:bodyPr/>
          <a:lstStyle/>
          <a:p>
            <a:r>
              <a:rPr lang="en-US" dirty="0"/>
              <a:t>6.</a:t>
            </a:r>
            <a:br>
              <a:rPr lang="en-US" dirty="0"/>
            </a:br>
            <a:r>
              <a:rPr lang="en-US" dirty="0"/>
              <a:t>CSS – cascading style sheets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9DFE9-ABA7-48D1-951A-BC9AE9CDDC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90602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5BE211-F916-45A4-9ABD-3CFFD8E6D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Cú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CSS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5DEB8C-6B8B-4E4A-AB09-64E1429F41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endParaRPr lang="en-US" sz="1600" dirty="0"/>
          </a:p>
          <a:p>
            <a:pPr marL="76200" indent="0">
              <a:buNone/>
            </a:pPr>
            <a:endParaRPr lang="en-US" sz="1600" dirty="0"/>
          </a:p>
          <a:p>
            <a:pPr>
              <a:buFontTx/>
              <a:buChar char="-"/>
            </a:pPr>
            <a:r>
              <a:rPr lang="en-US" sz="1400" dirty="0"/>
              <a:t>Selector : </a:t>
            </a:r>
            <a:r>
              <a:rPr lang="en-US" sz="1400" dirty="0" err="1"/>
              <a:t>Trỏ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mà</a:t>
            </a:r>
            <a:r>
              <a:rPr lang="en-US" sz="1400" dirty="0"/>
              <a:t> </a:t>
            </a:r>
            <a:r>
              <a:rPr lang="en-US" sz="1400" dirty="0" err="1"/>
              <a:t>bạn</a:t>
            </a:r>
            <a:r>
              <a:rPr lang="en-US" sz="1400" dirty="0"/>
              <a:t> </a:t>
            </a:r>
            <a:r>
              <a:rPr lang="en-US" sz="1400" dirty="0" err="1"/>
              <a:t>muốn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</a:t>
            </a:r>
            <a:r>
              <a:rPr lang="en-US" sz="1400" dirty="0" err="1"/>
              <a:t>kiểu</a:t>
            </a:r>
            <a:r>
              <a:rPr lang="en-US" sz="1400" dirty="0"/>
              <a:t>.</a:t>
            </a:r>
          </a:p>
          <a:p>
            <a:pPr>
              <a:buFontTx/>
              <a:buChar char="-"/>
            </a:pPr>
            <a:r>
              <a:rPr lang="en-US" sz="1400" dirty="0"/>
              <a:t>Declaration : </a:t>
            </a:r>
            <a:r>
              <a:rPr lang="en-US" sz="1400" dirty="0" err="1"/>
              <a:t>Chứa</a:t>
            </a:r>
            <a:r>
              <a:rPr lang="en-US" sz="1400" dirty="0"/>
              <a:t> 1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nhiều</a:t>
            </a:r>
            <a:r>
              <a:rPr lang="en-US" sz="1400" dirty="0"/>
              <a:t> </a:t>
            </a:r>
            <a:r>
              <a:rPr lang="en-US" sz="1400" dirty="0" err="1"/>
              <a:t>khai</a:t>
            </a:r>
            <a:r>
              <a:rPr lang="en-US" sz="1400" dirty="0"/>
              <a:t> </a:t>
            </a:r>
            <a:r>
              <a:rPr lang="en-US" sz="1400" dirty="0" err="1"/>
              <a:t>báo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nhau</a:t>
            </a:r>
            <a:r>
              <a:rPr lang="en-US" sz="1400" dirty="0"/>
              <a:t> </a:t>
            </a:r>
            <a:r>
              <a:rPr lang="en-US" sz="1400" dirty="0" err="1"/>
              <a:t>bời</a:t>
            </a:r>
            <a:r>
              <a:rPr lang="en-US" sz="1400" dirty="0"/>
              <a:t> </a:t>
            </a:r>
            <a:r>
              <a:rPr lang="en-US" sz="1400" dirty="0" err="1"/>
              <a:t>dấu</a:t>
            </a:r>
            <a:r>
              <a:rPr lang="en-US" sz="1400" dirty="0"/>
              <a:t> “ ; ” .</a:t>
            </a:r>
          </a:p>
          <a:p>
            <a:pPr>
              <a:buFontTx/>
              <a:buChar char="-"/>
            </a:pPr>
            <a:r>
              <a:rPr lang="en-US" sz="1400" dirty="0"/>
              <a:t>Property : </a:t>
            </a:r>
            <a:r>
              <a:rPr lang="en-US" sz="1400" dirty="0" err="1"/>
              <a:t>Gồm</a:t>
            </a:r>
            <a:r>
              <a:rPr lang="en-US" sz="1400" dirty="0"/>
              <a:t> </a:t>
            </a:r>
            <a:r>
              <a:rPr lang="en-US" sz="1400" dirty="0" err="1"/>
              <a:t>tên</a:t>
            </a:r>
            <a:r>
              <a:rPr lang="en-US" sz="1400" dirty="0"/>
              <a:t> </a:t>
            </a: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CSS.</a:t>
            </a:r>
          </a:p>
          <a:p>
            <a:pPr>
              <a:buFontTx/>
              <a:buChar char="-"/>
            </a:pPr>
            <a:r>
              <a:rPr lang="en-US" sz="1400" dirty="0"/>
              <a:t>Value :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. </a:t>
            </a:r>
          </a:p>
          <a:p>
            <a:pPr>
              <a:buFontTx/>
              <a:buChar char="-"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CEED5-F603-4136-8521-2FAF40A4C6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935706-E421-40A9-8DC5-78001EDAC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37" y="1312800"/>
            <a:ext cx="541972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677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D415079-2C8E-46BC-91AE-221DF86B5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21600"/>
            <a:ext cx="6880500" cy="582900"/>
          </a:xfrm>
        </p:spPr>
        <p:txBody>
          <a:bodyPr/>
          <a:lstStyle/>
          <a:p>
            <a:r>
              <a:rPr lang="en-US" dirty="0"/>
              <a:t>Inline CSS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F8F7A-6CCE-4BB2-99AF-AEEAA8B18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25BA12-F893-4B54-989E-6DF9039F5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01" y="867729"/>
            <a:ext cx="7531997" cy="396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637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0E219-ED2F-4157-B11A-569EC73549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D2E596-55F8-4956-8700-325D7543B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556"/>
            <a:ext cx="9144000" cy="492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2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229FD-065F-4DCF-8860-909681DC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Emmet </a:t>
            </a:r>
            <a:r>
              <a:rPr lang="en-US" dirty="0" err="1"/>
              <a:t>Trong</a:t>
            </a:r>
            <a:r>
              <a:rPr lang="en-US" dirty="0"/>
              <a:t> 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7C99F-CD81-4145-AA92-D752A21F8D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Thao </a:t>
            </a:r>
            <a:r>
              <a:rPr lang="en-US" dirty="0" err="1"/>
              <a:t>khảo</a:t>
            </a:r>
            <a:r>
              <a:rPr lang="en-US" dirty="0"/>
              <a:t> :</a:t>
            </a:r>
          </a:p>
          <a:p>
            <a:endParaRPr lang="en-US" dirty="0"/>
          </a:p>
          <a:p>
            <a:pPr marL="76200" indent="0">
              <a:buNone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https://topdev.vn/blog/dung-emmet-de-code-html-css-nhanh-hon/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90DB0-FA5B-4015-9162-443257EF84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5995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EAA7F6-D41F-4EC9-B4C7-A05AC3775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 SELECTORS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79D351-3892-44DD-9A64-D6DDF2239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A74DDB-7410-4205-9329-3F6F927AB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87" y="1205925"/>
            <a:ext cx="7159256" cy="3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723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F4768-DD77-4AC2-A4B9-08EB6B83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selectors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507A8-BC26-4135-92B1-6DA43829EB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A621E9-F37E-4F78-94F3-415CED8FA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49" y="1098521"/>
            <a:ext cx="7435702" cy="388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2266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C688-2CDF-44D8-BCAC-D02E6FC3A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Div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span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2C85A3-2EE2-489C-8D34-81E96405F6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5E8E72-2F99-4E03-B044-92CBE3C2C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37" y="1205925"/>
            <a:ext cx="6811926" cy="358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374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1B4FA2-E17A-4E33-836E-5EA6D01A4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786809"/>
            <a:ext cx="7218352" cy="4024591"/>
          </a:xfrm>
        </p:spPr>
        <p:txBody>
          <a:bodyPr/>
          <a:lstStyle/>
          <a:p>
            <a:r>
              <a:rPr lang="en-US" sz="1600" dirty="0"/>
              <a:t>Colors : </a:t>
            </a:r>
            <a:r>
              <a:rPr lang="en-US" sz="1600" dirty="0">
                <a:hlinkClick r:id="rId2"/>
              </a:rPr>
              <a:t>https://www.w3schools.com/css/css_colors.asp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hlinkClick r:id="rId3"/>
              </a:rPr>
              <a:t>Fonts</a:t>
            </a:r>
            <a:r>
              <a:rPr lang="en-US" sz="1600" dirty="0"/>
              <a:t> : </a:t>
            </a:r>
            <a:r>
              <a:rPr lang="en-US" sz="1600" dirty="0">
                <a:hlinkClick r:id="rId4"/>
              </a:rPr>
              <a:t>https://www.w3schools.com/css/css_font.asp</a:t>
            </a:r>
            <a:r>
              <a:rPr lang="en-US" sz="1600" dirty="0"/>
              <a:t> </a:t>
            </a:r>
          </a:p>
          <a:p>
            <a:endParaRPr lang="en-US" sz="1600" dirty="0"/>
          </a:p>
          <a:p>
            <a:r>
              <a:rPr lang="en-US" sz="1600" dirty="0"/>
              <a:t>Icons : </a:t>
            </a:r>
            <a:r>
              <a:rPr lang="en-US" sz="1600" dirty="0">
                <a:hlinkClick r:id="rId5"/>
              </a:rPr>
              <a:t>https://www.w3schools.com/css/css_icons.asp</a:t>
            </a:r>
            <a:r>
              <a:rPr lang="en-US" sz="1600" dirty="0"/>
              <a:t> </a:t>
            </a:r>
          </a:p>
          <a:p>
            <a:endParaRPr lang="en-US" sz="1600" dirty="0"/>
          </a:p>
          <a:p>
            <a:r>
              <a:rPr lang="en-US" sz="1600" dirty="0"/>
              <a:t>Margin: </a:t>
            </a:r>
            <a:r>
              <a:rPr lang="en-US" sz="1600" dirty="0">
                <a:hlinkClick r:id="rId6"/>
              </a:rPr>
              <a:t>https://www.w3schools.com/css/css_margin.asp</a:t>
            </a:r>
            <a:r>
              <a:rPr lang="en-US" sz="1600" dirty="0"/>
              <a:t> </a:t>
            </a:r>
          </a:p>
          <a:p>
            <a:endParaRPr lang="en-US" sz="1600" dirty="0"/>
          </a:p>
          <a:p>
            <a:r>
              <a:rPr lang="en-US" sz="1600" dirty="0"/>
              <a:t>Padding : </a:t>
            </a:r>
            <a:r>
              <a:rPr lang="en-US" sz="1600" dirty="0">
                <a:hlinkClick r:id="rId7"/>
              </a:rPr>
              <a:t>https://www.w3schools.com/css/css_padding.asp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Box Model: </a:t>
            </a:r>
            <a:r>
              <a:rPr lang="en-US" sz="1600" dirty="0">
                <a:hlinkClick r:id="rId8"/>
              </a:rPr>
              <a:t>https://www.w3schools.com/css/css_boxmodel.asp</a:t>
            </a:r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A83AEF-64DA-4631-AA72-6A259AE27F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703176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47095-FF63-40E6-948E-5CE78F8D1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40650"/>
            <a:ext cx="6880500" cy="582900"/>
          </a:xfrm>
        </p:spPr>
        <p:txBody>
          <a:bodyPr/>
          <a:lstStyle/>
          <a:p>
            <a:r>
              <a:rPr lang="en-US" dirty="0"/>
              <a:t>font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FE85B-F0FA-4AF4-BFC0-DF83FBD8B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595" y="482009"/>
            <a:ext cx="8380405" cy="432939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800" dirty="0"/>
              <a:t>Link font : </a:t>
            </a:r>
            <a:r>
              <a:rPr lang="en-US" sz="1800" dirty="0">
                <a:hlinkClick r:id="rId2"/>
              </a:rPr>
              <a:t>https://fonts.google.com/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3C5A9-BDF5-4685-A94C-16D1DB99E8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F2C7AC-BA6A-4BDF-A132-97D75EB9F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751" y="482009"/>
            <a:ext cx="6880500" cy="359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8869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52130-A7D3-471A-B24F-AE9951B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Font style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2D56E-EA1F-42D5-9792-18840FB5F9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31B33E-C691-4B58-9C99-CB9E95F09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004" y="1122224"/>
            <a:ext cx="7137991" cy="373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052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4A8A-6544-4D89-A15A-B54C3E3C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240253"/>
            <a:ext cx="6880500" cy="582900"/>
          </a:xfrm>
        </p:spPr>
        <p:txBody>
          <a:bodyPr/>
          <a:lstStyle/>
          <a:p>
            <a:r>
              <a:rPr lang="en-US" sz="2000" b="0" i="0" dirty="0">
                <a:effectLst/>
                <a:latin typeface="Merriweather" panose="020B0604020202020204" charset="0"/>
                <a:hlinkClick r:id="rId2"/>
              </a:rPr>
              <a:t>Text-Align</a:t>
            </a:r>
            <a:r>
              <a:rPr lang="en-US" sz="2000" b="0" i="0" dirty="0">
                <a:effectLst/>
                <a:latin typeface="Merriweather" panose="020B0604020202020204" charset="0"/>
              </a:rPr>
              <a:t> And </a:t>
            </a:r>
            <a:r>
              <a:rPr lang="en-US" sz="2000" b="0" i="0" dirty="0">
                <a:effectLst/>
                <a:latin typeface="Merriweather" panose="020B0604020202020204" charset="0"/>
                <a:hlinkClick r:id="rId3"/>
              </a:rPr>
              <a:t>Text-Indent</a:t>
            </a:r>
            <a:endParaRPr lang="en-US" sz="2000" dirty="0">
              <a:latin typeface="Merriweather" panose="020B060402020202020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59741-932E-49B2-90F0-5761F09E95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97F72B-F190-43F3-831F-BCE59B0450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120865"/>
            <a:ext cx="4024460" cy="3266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96CBE-3C0C-4DD1-95B8-C736112E4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4461" y="1120865"/>
            <a:ext cx="5119539" cy="269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760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348A0-B97D-4554-AF66-D16EB590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Text-transform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text-decoration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EF955-88DE-46C3-8AE0-F12B695175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52A02E-B36E-460E-947F-56D87F3A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428" y="1088622"/>
            <a:ext cx="7471144" cy="389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116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7DD946-A391-40D6-AA76-FF3B9D044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css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C258C22-189A-4151-B321-3BB5F3C88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833" y="1329863"/>
            <a:ext cx="4003492" cy="34815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color</a:t>
            </a:r>
            <a:r>
              <a:rPr lang="en-US" sz="1400" dirty="0"/>
              <a:t>: </a:t>
            </a:r>
            <a:r>
              <a:rPr lang="en-US" sz="1400" dirty="0" err="1"/>
              <a:t>màu</a:t>
            </a:r>
            <a:r>
              <a:rPr lang="en-US" sz="1400" dirty="0"/>
              <a:t> </a:t>
            </a:r>
            <a:r>
              <a:rPr lang="en-US" sz="1400" dirty="0" err="1"/>
              <a:t>chữ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3"/>
              </a:rPr>
              <a:t>direction</a:t>
            </a:r>
            <a:r>
              <a:rPr lang="en-US" sz="1400" dirty="0"/>
              <a:t>:  </a:t>
            </a:r>
            <a:r>
              <a:rPr lang="en-US" sz="1400" dirty="0" err="1"/>
              <a:t>hướng</a:t>
            </a:r>
            <a:r>
              <a:rPr lang="en-US" sz="1400" dirty="0"/>
              <a:t> </a:t>
            </a:r>
            <a:r>
              <a:rPr lang="en-US" sz="1400" dirty="0" err="1"/>
              <a:t>văn</a:t>
            </a:r>
            <a:r>
              <a:rPr lang="en-US" sz="1400" dirty="0"/>
              <a:t> </a:t>
            </a:r>
            <a:r>
              <a:rPr lang="en-US" sz="1400" dirty="0" err="1"/>
              <a:t>bản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letter-spacing</a:t>
            </a:r>
            <a:r>
              <a:rPr lang="en-US" sz="1400" dirty="0"/>
              <a:t>: </a:t>
            </a:r>
            <a:r>
              <a:rPr lang="en-US" sz="1400" dirty="0" err="1"/>
              <a:t>tăng</a:t>
            </a:r>
            <a:r>
              <a:rPr lang="en-US" sz="1400" dirty="0"/>
              <a:t> </a:t>
            </a:r>
            <a:r>
              <a:rPr lang="en-US" sz="1400" dirty="0" err="1"/>
              <a:t>giảm</a:t>
            </a:r>
            <a:r>
              <a:rPr lang="en-US" sz="1400" dirty="0"/>
              <a:t>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giữa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ký</a:t>
            </a:r>
            <a:r>
              <a:rPr lang="en-US" sz="1400" dirty="0"/>
              <a:t> </a:t>
            </a:r>
            <a:r>
              <a:rPr lang="en-US" sz="1400" dirty="0" err="1"/>
              <a:t>tự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line-height</a:t>
            </a:r>
            <a:r>
              <a:rPr lang="en-US" sz="1400" dirty="0"/>
              <a:t>: </a:t>
            </a:r>
            <a:r>
              <a:rPr lang="en-US" sz="1400" dirty="0" err="1"/>
              <a:t>đặt</a:t>
            </a:r>
            <a:r>
              <a:rPr lang="en-US" sz="1400" dirty="0"/>
              <a:t> </a:t>
            </a:r>
            <a:r>
              <a:rPr lang="en-US" sz="1400" dirty="0" err="1"/>
              <a:t>chiều</a:t>
            </a:r>
            <a:r>
              <a:rPr lang="en-US" sz="1400" dirty="0"/>
              <a:t> </a:t>
            </a:r>
            <a:r>
              <a:rPr lang="en-US" sz="1400" dirty="0" err="1"/>
              <a:t>cao</a:t>
            </a:r>
            <a:r>
              <a:rPr lang="en-US" sz="1400" dirty="0"/>
              <a:t> </a:t>
            </a:r>
            <a:r>
              <a:rPr lang="en-US" sz="1400" dirty="0" err="1"/>
              <a:t>dòng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text-align</a:t>
            </a:r>
            <a:r>
              <a:rPr lang="en-US" sz="1400" dirty="0"/>
              <a:t>: </a:t>
            </a:r>
            <a:r>
              <a:rPr lang="en-US" sz="1400" dirty="0" err="1"/>
              <a:t>căn</a:t>
            </a:r>
            <a:r>
              <a:rPr lang="en-US" sz="1400" dirty="0"/>
              <a:t> </a:t>
            </a:r>
            <a:r>
              <a:rPr lang="en-US" sz="1400" dirty="0" err="1"/>
              <a:t>lề</a:t>
            </a:r>
            <a:r>
              <a:rPr lang="en-US" sz="1400" dirty="0"/>
              <a:t> </a:t>
            </a:r>
            <a:r>
              <a:rPr lang="en-US" sz="1400" dirty="0" err="1"/>
              <a:t>ngang</a:t>
            </a:r>
            <a:r>
              <a:rPr lang="en-US" sz="1400" dirty="0"/>
              <a:t>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text-decoration</a:t>
            </a:r>
            <a:r>
              <a:rPr lang="en-US" sz="1400" dirty="0"/>
              <a:t>: </a:t>
            </a:r>
            <a:r>
              <a:rPr lang="en-US" sz="1400" dirty="0" err="1"/>
              <a:t>trang</a:t>
            </a:r>
            <a:r>
              <a:rPr lang="en-US" sz="1400" dirty="0"/>
              <a:t> </a:t>
            </a:r>
            <a:r>
              <a:rPr lang="en-US" sz="1400" dirty="0" err="1"/>
              <a:t>trí</a:t>
            </a:r>
            <a:r>
              <a:rPr lang="en-US" sz="1400" dirty="0"/>
              <a:t> </a:t>
            </a:r>
            <a:r>
              <a:rPr lang="en-US" sz="1400" dirty="0" err="1"/>
              <a:t>thêm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8"/>
              </a:rPr>
              <a:t>text-indent</a:t>
            </a:r>
            <a:r>
              <a:rPr lang="en-US" sz="1400" dirty="0"/>
              <a:t>: </a:t>
            </a:r>
            <a:r>
              <a:rPr lang="en-US" sz="1400" dirty="0" err="1"/>
              <a:t>thụt</a:t>
            </a:r>
            <a:r>
              <a:rPr lang="en-US" sz="1400" dirty="0"/>
              <a:t> </a:t>
            </a:r>
            <a:r>
              <a:rPr lang="en-US" sz="1400" dirty="0" err="1"/>
              <a:t>lề</a:t>
            </a:r>
            <a:r>
              <a:rPr lang="en-US" sz="1400" dirty="0"/>
              <a:t> </a:t>
            </a:r>
            <a:r>
              <a:rPr lang="en-US" sz="1400" dirty="0" err="1"/>
              <a:t>dòng</a:t>
            </a:r>
            <a:r>
              <a:rPr lang="en-US" sz="1400" dirty="0"/>
              <a:t> </a:t>
            </a:r>
            <a:r>
              <a:rPr lang="en-US" sz="1400" dirty="0" err="1"/>
              <a:t>đầu</a:t>
            </a:r>
            <a:r>
              <a:rPr lang="en-US" sz="1400" dirty="0"/>
              <a:t> </a:t>
            </a:r>
            <a:r>
              <a:rPr lang="en-US" sz="1400" dirty="0" err="1"/>
              <a:t>tiên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9"/>
              </a:rPr>
              <a:t>text-shadow</a:t>
            </a:r>
            <a:r>
              <a:rPr lang="en-US" sz="1400" dirty="0"/>
              <a:t>: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</a:t>
            </a:r>
            <a:r>
              <a:rPr lang="en-US" sz="1400" dirty="0" err="1"/>
              <a:t>đổ</a:t>
            </a:r>
            <a:r>
              <a:rPr lang="en-US" sz="1400" dirty="0"/>
              <a:t> </a:t>
            </a:r>
            <a:r>
              <a:rPr lang="en-US" sz="1400" dirty="0" err="1"/>
              <a:t>bóng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10"/>
              </a:rPr>
              <a:t>word-spacing</a:t>
            </a:r>
            <a:r>
              <a:rPr lang="en-US" sz="1400" dirty="0"/>
              <a:t>: </a:t>
            </a:r>
            <a:r>
              <a:rPr lang="en-US" sz="1400" dirty="0" err="1"/>
              <a:t>tăng</a:t>
            </a:r>
            <a:r>
              <a:rPr lang="en-US" sz="1400" dirty="0"/>
              <a:t>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giảm</a:t>
            </a:r>
            <a:r>
              <a:rPr lang="en-US" sz="1400" dirty="0"/>
              <a:t>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giữa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A20040E-68BF-4922-9674-72F570F0D5E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189228" y="1329863"/>
            <a:ext cx="4642883" cy="34815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11"/>
              </a:rPr>
              <a:t>text-transform</a:t>
            </a:r>
            <a:r>
              <a:rPr lang="en-US" sz="1400" dirty="0"/>
              <a:t>: </a:t>
            </a:r>
            <a:r>
              <a:rPr lang="en-US" sz="1400" dirty="0" err="1"/>
              <a:t>Kiểm</a:t>
            </a:r>
            <a:r>
              <a:rPr lang="en-US" sz="1400" dirty="0"/>
              <a:t> </a:t>
            </a:r>
            <a:r>
              <a:rPr lang="en-US" sz="1400" dirty="0" err="1"/>
              <a:t>soát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viết</a:t>
            </a:r>
            <a:r>
              <a:rPr lang="en-US" sz="1400" dirty="0"/>
              <a:t> </a:t>
            </a:r>
            <a:r>
              <a:rPr lang="en-US" sz="1400" dirty="0" err="1"/>
              <a:t>hoa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văn</a:t>
            </a:r>
            <a:r>
              <a:rPr lang="en-US" sz="1400" dirty="0"/>
              <a:t> </a:t>
            </a:r>
            <a:r>
              <a:rPr lang="en-US" sz="1400" dirty="0" err="1"/>
              <a:t>bản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12"/>
              </a:rPr>
              <a:t>text-overflow</a:t>
            </a:r>
            <a:r>
              <a:rPr lang="en-US" sz="1400" dirty="0"/>
              <a:t>: </a:t>
            </a:r>
            <a:r>
              <a:rPr lang="en-US" sz="1400" dirty="0" err="1"/>
              <a:t>xử</a:t>
            </a:r>
            <a:r>
              <a:rPr lang="en-US" sz="1400" dirty="0"/>
              <a:t> </a:t>
            </a:r>
            <a:r>
              <a:rPr lang="en-US" sz="1400" dirty="0" err="1"/>
              <a:t>lý</a:t>
            </a:r>
            <a:r>
              <a:rPr lang="en-US" sz="1400" dirty="0"/>
              <a:t> 1 </a:t>
            </a:r>
            <a:r>
              <a:rPr lang="en-US" sz="1400" dirty="0" err="1"/>
              <a:t>đoạn</a:t>
            </a:r>
            <a:r>
              <a:rPr lang="en-US" sz="1400" dirty="0"/>
              <a:t> </a:t>
            </a:r>
            <a:r>
              <a:rPr lang="en-US" sz="1400" dirty="0" err="1"/>
              <a:t>văn</a:t>
            </a:r>
            <a:r>
              <a:rPr lang="en-US" sz="1400" dirty="0"/>
              <a:t> </a:t>
            </a:r>
            <a:r>
              <a:rPr lang="en-US" sz="1400" dirty="0" err="1"/>
              <a:t>bản</a:t>
            </a:r>
            <a:r>
              <a:rPr lang="en-US" sz="1400" dirty="0"/>
              <a:t> </a:t>
            </a:r>
            <a:r>
              <a:rPr lang="en-US" sz="1400" dirty="0" err="1"/>
              <a:t>bị</a:t>
            </a:r>
            <a:r>
              <a:rPr lang="en-US" sz="1400" dirty="0"/>
              <a:t> </a:t>
            </a:r>
            <a:r>
              <a:rPr lang="en-US" sz="1400" dirty="0" err="1"/>
              <a:t>tràn</a:t>
            </a:r>
            <a:r>
              <a:rPr lang="en-US" sz="1400" dirty="0"/>
              <a:t>  ra </a:t>
            </a:r>
            <a:r>
              <a:rPr lang="en-US" sz="1400" dirty="0" err="1"/>
              <a:t>ngoài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hlinkClick r:id="rId13"/>
              </a:rPr>
              <a:t>unicode</a:t>
            </a:r>
            <a:r>
              <a:rPr lang="en-US" sz="1400" dirty="0">
                <a:hlinkClick r:id="rId13"/>
              </a:rPr>
              <a:t>-bidi</a:t>
            </a:r>
            <a:r>
              <a:rPr lang="en-US" sz="1400" dirty="0"/>
              <a:t>: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direction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đặt</a:t>
            </a:r>
            <a:r>
              <a:rPr lang="en-US" sz="1400" dirty="0"/>
              <a:t>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trả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văn</a:t>
            </a:r>
            <a:r>
              <a:rPr lang="en-US" sz="1400" dirty="0"/>
              <a:t> </a:t>
            </a:r>
            <a:r>
              <a:rPr lang="en-US" sz="1400" dirty="0" err="1"/>
              <a:t>bản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nên</a:t>
            </a:r>
            <a:r>
              <a:rPr lang="en-US" sz="1400" dirty="0"/>
              <a:t> </a:t>
            </a:r>
            <a:r>
              <a:rPr lang="en-US" sz="1400" dirty="0" err="1"/>
              <a:t>ghi</a:t>
            </a:r>
            <a:r>
              <a:rPr lang="en-US" sz="1400" dirty="0"/>
              <a:t> </a:t>
            </a:r>
            <a:r>
              <a:rPr lang="en-US" sz="1400" dirty="0" err="1"/>
              <a:t>đè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hỗ</a:t>
            </a:r>
            <a:r>
              <a:rPr lang="en-US" sz="1400" dirty="0"/>
              <a:t> </a:t>
            </a:r>
            <a:r>
              <a:rPr lang="en-US" sz="1400" dirty="0" err="1"/>
              <a:t>trợ</a:t>
            </a:r>
            <a:r>
              <a:rPr lang="en-US" sz="1400" dirty="0"/>
              <a:t> </a:t>
            </a:r>
            <a:r>
              <a:rPr lang="en-US" sz="1400" dirty="0" err="1"/>
              <a:t>nhiều</a:t>
            </a:r>
            <a:r>
              <a:rPr lang="en-US" sz="1400" dirty="0"/>
              <a:t> </a:t>
            </a:r>
            <a:r>
              <a:rPr lang="en-US" sz="1400" dirty="0" err="1"/>
              <a:t>ngôn</a:t>
            </a:r>
            <a:r>
              <a:rPr lang="en-US" sz="1400" dirty="0"/>
              <a:t> </a:t>
            </a:r>
            <a:r>
              <a:rPr lang="en-US" sz="1400" dirty="0" err="1"/>
              <a:t>ngữ</a:t>
            </a:r>
            <a:r>
              <a:rPr lang="en-US" sz="1400" dirty="0"/>
              <a:t> hay </a:t>
            </a:r>
            <a:r>
              <a:rPr lang="en-US" sz="1400" dirty="0" err="1"/>
              <a:t>không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14"/>
              </a:rPr>
              <a:t>vertical-align</a:t>
            </a:r>
            <a:r>
              <a:rPr lang="en-US" sz="1400" dirty="0"/>
              <a:t>: </a:t>
            </a:r>
            <a:r>
              <a:rPr lang="en-US" sz="1400" dirty="0" err="1"/>
              <a:t>căn</a:t>
            </a:r>
            <a:r>
              <a:rPr lang="en-US" sz="1400" dirty="0"/>
              <a:t> </a:t>
            </a:r>
            <a:r>
              <a:rPr lang="en-US" sz="1400" dirty="0" err="1"/>
              <a:t>chỉnh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chiều</a:t>
            </a:r>
            <a:r>
              <a:rPr lang="en-US" sz="1400" dirty="0"/>
              <a:t> </a:t>
            </a:r>
            <a:r>
              <a:rPr lang="en-US" sz="1400" dirty="0" err="1"/>
              <a:t>dọc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1 element.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15"/>
              </a:rPr>
              <a:t>white-space</a:t>
            </a:r>
            <a:r>
              <a:rPr lang="en-US" sz="1400" dirty="0"/>
              <a:t>: </a:t>
            </a:r>
            <a:r>
              <a:rPr lang="en-US" sz="1400" dirty="0" err="1"/>
              <a:t>xử</a:t>
            </a:r>
            <a:r>
              <a:rPr lang="en-US" sz="1400" dirty="0"/>
              <a:t> </a:t>
            </a:r>
            <a:r>
              <a:rPr lang="en-US" sz="1400" dirty="0" err="1"/>
              <a:t>lý</a:t>
            </a:r>
            <a:r>
              <a:rPr lang="en-US" sz="1400" dirty="0"/>
              <a:t>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trắng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1 element.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837C2-573A-429D-825B-F50031FCC4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07738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5189F31-A2C0-4AF7-9C6A-408DA5B19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473302"/>
            <a:ext cx="8229600" cy="1743740"/>
          </a:xfrm>
        </p:spPr>
        <p:txBody>
          <a:bodyPr/>
          <a:lstStyle/>
          <a:p>
            <a:pPr marL="514350" indent="-285750" algn="l">
              <a:buFontTx/>
              <a:buChar char="-"/>
            </a:pPr>
            <a:r>
              <a:rPr lang="en-US" sz="1400" dirty="0" err="1">
                <a:latin typeface="Merriweather" panose="020B0604020202020204" charset="0"/>
              </a:rPr>
              <a:t>Là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một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kỹ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thuật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tinh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chỉnh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khoảng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cách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hiển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thị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cho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mỗi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tử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trên</a:t>
            </a:r>
            <a:r>
              <a:rPr lang="en-US" sz="1400" dirty="0">
                <a:latin typeface="Merriweather" panose="020B0604020202020204" charset="0"/>
              </a:rPr>
              <a:t> website.</a:t>
            </a:r>
          </a:p>
          <a:p>
            <a:pPr marL="514350" indent="-285750" algn="l">
              <a:buFontTx/>
              <a:buChar char="-"/>
            </a:pPr>
            <a:r>
              <a:rPr lang="en-US" sz="1400" dirty="0" err="1">
                <a:latin typeface="Merriweather" panose="020B0604020202020204" charset="0"/>
              </a:rPr>
              <a:t>Gồm</a:t>
            </a:r>
            <a:r>
              <a:rPr lang="en-US" sz="1400" dirty="0">
                <a:latin typeface="Merriweather" panose="020B0604020202020204" charset="0"/>
              </a:rPr>
              <a:t> 4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:</a:t>
            </a:r>
          </a:p>
          <a:p>
            <a:pPr marL="685800" lvl="1" indent="0">
              <a:buNone/>
            </a:pPr>
            <a:r>
              <a:rPr lang="en-US" sz="1400" dirty="0">
                <a:latin typeface="Merriweather" panose="020B0604020202020204" charset="0"/>
              </a:rPr>
              <a:t>+ </a:t>
            </a:r>
            <a:r>
              <a:rPr lang="en-US" sz="1400" dirty="0">
                <a:latin typeface="Merriweather" panose="020B0604020202020204" charset="0"/>
                <a:hlinkClick r:id="rId2"/>
              </a:rPr>
              <a:t>Margin</a:t>
            </a:r>
            <a:r>
              <a:rPr lang="en-US" sz="1400" dirty="0">
                <a:latin typeface="Merriweather" panose="020B0604020202020204" charset="0"/>
              </a:rPr>
              <a:t> : </a:t>
            </a:r>
            <a:r>
              <a:rPr lang="en-US" sz="1400" dirty="0" err="1">
                <a:latin typeface="Merriweather" panose="020B0604020202020204" charset="0"/>
              </a:rPr>
              <a:t>Khoảng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cách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tính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từ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bên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ngoài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của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tử</a:t>
            </a:r>
            <a:r>
              <a:rPr lang="en-US" sz="1400" dirty="0">
                <a:latin typeface="Merriweather" panose="020B0604020202020204" charset="0"/>
              </a:rPr>
              <a:t>.</a:t>
            </a:r>
          </a:p>
          <a:p>
            <a:pPr marL="685800" lvl="1" indent="0">
              <a:buNone/>
            </a:pPr>
            <a:r>
              <a:rPr lang="en-US" sz="1400" dirty="0">
                <a:latin typeface="Merriweather" panose="020B0604020202020204" charset="0"/>
              </a:rPr>
              <a:t>+ </a:t>
            </a:r>
            <a:r>
              <a:rPr lang="en-US" sz="1400" dirty="0">
                <a:latin typeface="Merriweather" panose="020B0604020202020204" charset="0"/>
                <a:hlinkClick r:id="rId3"/>
              </a:rPr>
              <a:t>Border</a:t>
            </a:r>
            <a:r>
              <a:rPr lang="en-US" sz="1400" dirty="0">
                <a:latin typeface="Merriweather" panose="020B0604020202020204" charset="0"/>
              </a:rPr>
              <a:t> : </a:t>
            </a:r>
            <a:r>
              <a:rPr lang="en-US" sz="1400" dirty="0" err="1">
                <a:latin typeface="Merriweather" panose="020B0604020202020204" charset="0"/>
              </a:rPr>
              <a:t>Đường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viền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của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tử</a:t>
            </a:r>
            <a:r>
              <a:rPr lang="en-US" sz="1400" dirty="0">
                <a:latin typeface="Merriweather" panose="020B0604020202020204" charset="0"/>
              </a:rPr>
              <a:t>.</a:t>
            </a:r>
          </a:p>
          <a:p>
            <a:pPr marL="685800" lvl="1" indent="0">
              <a:buNone/>
            </a:pPr>
            <a:r>
              <a:rPr lang="en-US" sz="1400" dirty="0">
                <a:latin typeface="Merriweather" panose="020B0604020202020204" charset="0"/>
              </a:rPr>
              <a:t>+ </a:t>
            </a:r>
            <a:r>
              <a:rPr lang="en-US" sz="1400" dirty="0">
                <a:latin typeface="Merriweather" panose="020B0604020202020204" charset="0"/>
                <a:hlinkClick r:id="rId4"/>
              </a:rPr>
              <a:t>Padding</a:t>
            </a:r>
            <a:r>
              <a:rPr lang="en-US" sz="1400" dirty="0">
                <a:latin typeface="Merriweather" panose="020B0604020202020204" charset="0"/>
              </a:rPr>
              <a:t> : </a:t>
            </a:r>
            <a:r>
              <a:rPr lang="en-US" sz="1400" dirty="0" err="1">
                <a:latin typeface="Merriweather" panose="020B0604020202020204" charset="0"/>
              </a:rPr>
              <a:t>Khoảng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cách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tính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từ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bên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trong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của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tử</a:t>
            </a:r>
            <a:endParaRPr lang="en-US" sz="1400" dirty="0">
              <a:latin typeface="Merriweather" panose="020B0604020202020204" charset="0"/>
            </a:endParaRPr>
          </a:p>
          <a:p>
            <a:pPr marL="685800" lvl="1" indent="0">
              <a:buNone/>
            </a:pPr>
            <a:r>
              <a:rPr lang="en-US" sz="1400" dirty="0">
                <a:latin typeface="Merriweather" panose="020B0604020202020204" charset="0"/>
              </a:rPr>
              <a:t>+ Content : </a:t>
            </a:r>
            <a:r>
              <a:rPr lang="en-US" sz="1400" dirty="0" err="1">
                <a:latin typeface="Merriweather" panose="020B0604020202020204" charset="0"/>
              </a:rPr>
              <a:t>Nội</a:t>
            </a:r>
            <a:r>
              <a:rPr lang="en-US" sz="1400" dirty="0">
                <a:latin typeface="Merriweather" panose="020B0604020202020204" charset="0"/>
              </a:rPr>
              <a:t> dung </a:t>
            </a:r>
            <a:r>
              <a:rPr lang="en-US" sz="1400" dirty="0" err="1">
                <a:latin typeface="Merriweather" panose="020B0604020202020204" charset="0"/>
              </a:rPr>
              <a:t>phần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tử</a:t>
            </a:r>
            <a:r>
              <a:rPr lang="en-US" sz="1400" dirty="0">
                <a:latin typeface="Merriweather" panose="020B060402020202020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9C68A-5019-4808-94C7-5101B2C4EB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1C2C1A-01AD-4312-A228-B3789B90F23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22300"/>
            <a:ext cx="6880225" cy="584200"/>
          </a:xfrm>
        </p:spPr>
        <p:txBody>
          <a:bodyPr/>
          <a:lstStyle/>
          <a:p>
            <a:r>
              <a:rPr lang="en-US" dirty="0"/>
              <a:t>Box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F50EF3-5F25-4CF3-9C7C-7DDB884F68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661" y="1220676"/>
            <a:ext cx="4999009" cy="226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5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900" y="1991850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 HTML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803A0F-51AC-4636-9E36-96B4A8D560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50</a:t>
            </a:fld>
            <a:endParaRPr lang="e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91E597-CC3A-4472-9CF2-631B7A7AC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83" y="160800"/>
            <a:ext cx="3905205" cy="31494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2325EA-8F97-4B2A-AFC3-FFB66045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428" y="2169707"/>
            <a:ext cx="5554166" cy="297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017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6E46D-0EE8-4C52-A825-0CFAA57BF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A0B4A-3D8F-4FFC-BB37-F3C609B6E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3848986"/>
            <a:ext cx="6880500" cy="962414"/>
          </a:xfrm>
        </p:spPr>
        <p:txBody>
          <a:bodyPr/>
          <a:lstStyle/>
          <a:p>
            <a:pPr marL="76200" indent="0">
              <a:buNone/>
            </a:pPr>
            <a:r>
              <a:rPr lang="en-US" sz="1400" dirty="0"/>
              <a:t>*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đường</a:t>
            </a:r>
            <a:r>
              <a:rPr lang="en-US" sz="1400" dirty="0"/>
              <a:t> </a:t>
            </a:r>
            <a:r>
              <a:rPr lang="en-US" sz="1400" dirty="0" err="1"/>
              <a:t>kẻ</a:t>
            </a:r>
            <a:r>
              <a:rPr lang="en-US" sz="1400" dirty="0"/>
              <a:t> </a:t>
            </a:r>
            <a:r>
              <a:rPr lang="en-US" sz="1400" dirty="0" err="1"/>
              <a:t>xung</a:t>
            </a:r>
            <a:r>
              <a:rPr lang="en-US" sz="1400" dirty="0"/>
              <a:t> </a:t>
            </a:r>
            <a:r>
              <a:rPr lang="en-US" sz="1400" dirty="0" err="1"/>
              <a:t>quanh</a:t>
            </a:r>
            <a:r>
              <a:rPr lang="en-US" sz="1400" dirty="0"/>
              <a:t> element , </a:t>
            </a:r>
            <a:r>
              <a:rPr lang="en-US" sz="1400" dirty="0" err="1"/>
              <a:t>nằm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ngoài</a:t>
            </a:r>
            <a:r>
              <a:rPr lang="en-US" sz="1400" dirty="0"/>
              <a:t> border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làm</a:t>
            </a:r>
            <a:r>
              <a:rPr lang="en-US" sz="1400" dirty="0"/>
              <a:t> </a:t>
            </a:r>
            <a:r>
              <a:rPr lang="en-US" sz="1400" dirty="0" err="1"/>
              <a:t>nổi</a:t>
            </a:r>
            <a:r>
              <a:rPr lang="en-US" sz="1400" dirty="0"/>
              <a:t> </a:t>
            </a:r>
            <a:r>
              <a:rPr lang="en-US" sz="1400" dirty="0" err="1"/>
              <a:t>bật</a:t>
            </a:r>
            <a:r>
              <a:rPr lang="en-US" sz="1400" dirty="0"/>
              <a:t> element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1EEA5-D0E8-427D-96BD-89FD965502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C32A82-604C-45AD-9A34-329B0FBB2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874" y="1294514"/>
            <a:ext cx="3687727" cy="227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070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E365-18CC-4E97-962E-2B8EEA11F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D21C5-33FC-4596-B4AC-ED47930096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00B9A3-B0F6-47F3-8E25-B793A6F37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387" y="1114120"/>
            <a:ext cx="5125225" cy="375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476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9E7EAD-608F-44CD-AE69-1223A326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579" y="4272635"/>
            <a:ext cx="8229600" cy="618341"/>
          </a:xfrm>
        </p:spPr>
        <p:txBody>
          <a:bodyPr/>
          <a:lstStyle/>
          <a:p>
            <a:pPr algn="l"/>
            <a:r>
              <a:rPr lang="en-US" sz="1400" dirty="0">
                <a:latin typeface="Merriweather" panose="020B0604020202020204" charset="0"/>
              </a:rPr>
              <a:t>Display </a:t>
            </a:r>
            <a:r>
              <a:rPr lang="en-US" sz="1400" dirty="0" err="1">
                <a:latin typeface="Merriweather" panose="020B0604020202020204" charset="0"/>
              </a:rPr>
              <a:t>cho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phép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chúng</a:t>
            </a:r>
            <a:r>
              <a:rPr lang="en-US" sz="1400" dirty="0">
                <a:latin typeface="Merriweather" panose="020B0604020202020204" charset="0"/>
              </a:rPr>
              <a:t> ta </a:t>
            </a:r>
            <a:r>
              <a:rPr lang="en-US" sz="1400" dirty="0" err="1">
                <a:latin typeface="Merriweather" panose="020B0604020202020204" charset="0"/>
              </a:rPr>
              <a:t>xác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định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kiểu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hiển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thị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của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các</a:t>
            </a:r>
            <a:r>
              <a:rPr lang="en-US" sz="1400" dirty="0">
                <a:latin typeface="Merriweather" panose="020B0604020202020204" charset="0"/>
              </a:rPr>
              <a:t> </a:t>
            </a:r>
            <a:r>
              <a:rPr lang="en-US" sz="1400" dirty="0" err="1">
                <a:latin typeface="Merriweather" panose="020B0604020202020204" charset="0"/>
              </a:rPr>
              <a:t>thẻ</a:t>
            </a:r>
            <a:r>
              <a:rPr lang="en-US" sz="1400" dirty="0">
                <a:latin typeface="Merriweather" panose="020B0604020202020204" charset="0"/>
              </a:rPr>
              <a:t> HTML </a:t>
            </a:r>
            <a:r>
              <a:rPr lang="en-US" sz="1400" dirty="0" err="1">
                <a:latin typeface="Merriweather" panose="020B0604020202020204" charset="0"/>
              </a:rPr>
              <a:t>trên</a:t>
            </a:r>
            <a:r>
              <a:rPr lang="en-US" sz="1400" dirty="0">
                <a:latin typeface="Merriweather" panose="020B0604020202020204" charset="0"/>
              </a:rPr>
              <a:t> website .</a:t>
            </a:r>
          </a:p>
          <a:p>
            <a:pPr algn="l"/>
            <a:r>
              <a:rPr lang="en-US" sz="1400" dirty="0">
                <a:latin typeface="Merriweather" panose="020B0604020202020204" charset="0"/>
              </a:rPr>
              <a:t>Link: </a:t>
            </a:r>
            <a:r>
              <a:rPr lang="en-US" sz="1400" dirty="0">
                <a:latin typeface="Merriweather" panose="020B0604020202020204" charset="0"/>
                <a:hlinkClick r:id="rId2"/>
              </a:rPr>
              <a:t>https://www.w3schools.com/cssref/pr_class_display.asp</a:t>
            </a:r>
            <a:endParaRPr lang="en-US" sz="1400" dirty="0">
              <a:latin typeface="Merriweather" panose="020B060402020202020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D059C-92A4-4D15-BAC0-C800C9D65E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97A2F2-A46C-457D-9BFB-FC7CC79A2B9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60338"/>
            <a:ext cx="6880225" cy="568325"/>
          </a:xfrm>
        </p:spPr>
        <p:txBody>
          <a:bodyPr/>
          <a:lstStyle/>
          <a:p>
            <a:r>
              <a:rPr lang="en-US" dirty="0"/>
              <a:t>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DBCFFA-5F63-4663-AD0E-A361F365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304" y="630793"/>
            <a:ext cx="6950151" cy="36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4297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4065D4-A62E-471D-9D89-9288A3408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Opacity and visibility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76BBB-9EB0-4A80-A4C0-2B7FB150A1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Opacity : </a:t>
            </a:r>
            <a:r>
              <a:rPr lang="en-US" sz="1600" dirty="0" err="1"/>
              <a:t>thiết</a:t>
            </a:r>
            <a:r>
              <a:rPr lang="en-US" sz="1600" dirty="0"/>
              <a:t> </a:t>
            </a:r>
            <a:r>
              <a:rPr lang="en-US" sz="1600" dirty="0" err="1"/>
              <a:t>lập</a:t>
            </a:r>
            <a:r>
              <a:rPr lang="en-US" sz="1600" dirty="0"/>
              <a:t> </a:t>
            </a:r>
            <a:r>
              <a:rPr lang="en-US" sz="1600" dirty="0" err="1"/>
              <a:t>độ</a:t>
            </a:r>
            <a:r>
              <a:rPr lang="en-US" sz="1600" dirty="0"/>
              <a:t> </a:t>
            </a:r>
            <a:r>
              <a:rPr lang="en-US" sz="1600" dirty="0" err="1"/>
              <a:t>mờ</a:t>
            </a:r>
            <a:r>
              <a:rPr lang="en-US" sz="1600" dirty="0"/>
              <a:t> </a:t>
            </a:r>
          </a:p>
          <a:p>
            <a:pPr lvl="1"/>
            <a:endParaRPr lang="en-US" sz="1600" dirty="0"/>
          </a:p>
          <a:p>
            <a:pPr marL="533400" lvl="1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link_text</a:t>
            </a:r>
            <a:r>
              <a:rPr lang="en-US" sz="1600" dirty="0"/>
              <a:t>: </a:t>
            </a:r>
            <a:r>
              <a:rPr lang="en-US" sz="1600" dirty="0">
                <a:hlinkClick r:id="rId2"/>
              </a:rPr>
              <a:t>opacity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Visibility: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tử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ẩn</a:t>
            </a:r>
            <a:r>
              <a:rPr lang="en-US" sz="1600" dirty="0"/>
              <a:t> hay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dirty="0" err="1"/>
              <a:t>trên</a:t>
            </a:r>
            <a:r>
              <a:rPr lang="en-US" sz="1600" dirty="0"/>
              <a:t> </a:t>
            </a:r>
            <a:r>
              <a:rPr lang="en-US" sz="1600" dirty="0" err="1"/>
              <a:t>trang</a:t>
            </a:r>
            <a:r>
              <a:rPr lang="en-US" sz="1600" dirty="0"/>
              <a:t>.</a:t>
            </a:r>
          </a:p>
          <a:p>
            <a:pPr marL="76200" indent="0">
              <a:buNone/>
            </a:pPr>
            <a:r>
              <a:rPr lang="en-US" sz="1600" dirty="0"/>
              <a:t>	</a:t>
            </a:r>
          </a:p>
          <a:p>
            <a:pPr marL="7620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link_text</a:t>
            </a:r>
            <a:r>
              <a:rPr lang="en-US" sz="1600" dirty="0"/>
              <a:t>: </a:t>
            </a:r>
            <a:r>
              <a:rPr lang="en-US" sz="1600" dirty="0">
                <a:hlinkClick r:id="rId3"/>
              </a:rPr>
              <a:t>visibility</a:t>
            </a:r>
            <a:endParaRPr lang="en-US" sz="1600" dirty="0"/>
          </a:p>
          <a:p>
            <a:pPr marL="76200" indent="0">
              <a:buNone/>
            </a:pPr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7F2421-CA11-40FC-9BE3-908B49EB10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16163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BF51-9AE9-4C26-96BE-A866CA0BA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70EA0-5812-439F-BA30-A3D4E147B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5805" y="1312800"/>
            <a:ext cx="8203195" cy="3498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nền</a:t>
            </a:r>
            <a:r>
              <a:rPr lang="en-US" sz="1600" dirty="0"/>
              <a:t> CSS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sử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thêm</a:t>
            </a:r>
            <a:r>
              <a:rPr lang="en-US" sz="1600" dirty="0"/>
              <a:t> </a:t>
            </a:r>
            <a:r>
              <a:rPr lang="en-US" sz="1600" dirty="0" err="1"/>
              <a:t>hiệu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nền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tử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Background </a:t>
            </a:r>
            <a:r>
              <a:rPr lang="en-US" sz="1600" dirty="0" err="1"/>
              <a:t>gồm</a:t>
            </a:r>
            <a:r>
              <a:rPr lang="en-US" sz="1600" dirty="0"/>
              <a:t> :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2"/>
              </a:rPr>
              <a:t>Background-attachment</a:t>
            </a:r>
            <a:r>
              <a:rPr lang="en-US" sz="1400" dirty="0"/>
              <a:t>: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cố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cuộn</a:t>
            </a:r>
            <a:r>
              <a:rPr lang="en-US" sz="1400" dirty="0"/>
              <a:t> so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trang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3"/>
              </a:rPr>
              <a:t>Background-color</a:t>
            </a:r>
            <a:r>
              <a:rPr lang="en-US" sz="1400" dirty="0"/>
              <a:t>: </a:t>
            </a:r>
            <a:r>
              <a:rPr lang="en-US" sz="1400" dirty="0" err="1"/>
              <a:t>Màu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4"/>
              </a:rPr>
              <a:t>Background-image</a:t>
            </a:r>
            <a:r>
              <a:rPr lang="en-US" sz="1400" dirty="0"/>
              <a:t>: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5"/>
              </a:rPr>
              <a:t>Background-position</a:t>
            </a:r>
            <a:r>
              <a:rPr lang="en-US" sz="1400" dirty="0"/>
              <a:t>: </a:t>
            </a:r>
            <a:r>
              <a:rPr lang="en-US" sz="1400" dirty="0" err="1"/>
              <a:t>Xác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vị</a:t>
            </a:r>
            <a:r>
              <a:rPr lang="en-US" sz="1400" dirty="0"/>
              <a:t> </a:t>
            </a:r>
            <a:r>
              <a:rPr lang="en-US" sz="1400" dirty="0" err="1"/>
              <a:t>trí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6"/>
              </a:rPr>
              <a:t>Background-repeat</a:t>
            </a:r>
            <a:r>
              <a:rPr lang="en-US" sz="1400" dirty="0"/>
              <a:t>: </a:t>
            </a:r>
            <a:r>
              <a:rPr lang="en-US" sz="1400" dirty="0" err="1"/>
              <a:t>lặp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7"/>
              </a:rPr>
              <a:t>Background-size</a:t>
            </a:r>
            <a:r>
              <a:rPr lang="en-US" sz="1400" dirty="0"/>
              <a:t>: </a:t>
            </a:r>
            <a:r>
              <a:rPr lang="en-US" sz="1400" dirty="0" err="1"/>
              <a:t>kích</a:t>
            </a:r>
            <a:r>
              <a:rPr lang="en-US" sz="1400" dirty="0"/>
              <a:t> </a:t>
            </a:r>
            <a:r>
              <a:rPr lang="en-US" sz="1400" dirty="0" err="1"/>
              <a:t>thước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8"/>
              </a:rPr>
              <a:t>Background-clip</a:t>
            </a:r>
            <a:r>
              <a:rPr lang="en-US" sz="1400" dirty="0"/>
              <a:t>: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vùng</a:t>
            </a:r>
            <a:r>
              <a:rPr lang="en-US" sz="1400" dirty="0"/>
              <a:t> </a:t>
            </a:r>
            <a:r>
              <a:rPr lang="en-US" sz="1400" dirty="0" err="1"/>
              <a:t>sơn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9"/>
              </a:rPr>
              <a:t>Background-origin</a:t>
            </a:r>
            <a:r>
              <a:rPr lang="en-US" sz="1400" dirty="0"/>
              <a:t>: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khu</a:t>
            </a:r>
            <a:r>
              <a:rPr lang="en-US" sz="1400" dirty="0"/>
              <a:t> </a:t>
            </a:r>
            <a:r>
              <a:rPr lang="en-US" sz="1400" dirty="0" err="1"/>
              <a:t>vực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vị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10"/>
              </a:rPr>
              <a:t>Background-blend-mode</a:t>
            </a:r>
            <a:r>
              <a:rPr lang="en-US" sz="1400" dirty="0"/>
              <a:t>: </a:t>
            </a:r>
            <a:r>
              <a:rPr lang="en-US" sz="1400" dirty="0" err="1"/>
              <a:t>Xác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chế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hòa</a:t>
            </a:r>
            <a:r>
              <a:rPr lang="en-US" sz="1400" dirty="0"/>
              <a:t> </a:t>
            </a:r>
            <a:r>
              <a:rPr lang="en-US" sz="1400" dirty="0" err="1"/>
              <a:t>trộn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lớp</a:t>
            </a:r>
            <a:r>
              <a:rPr lang="en-US" sz="1400" dirty="0"/>
              <a:t> </a:t>
            </a:r>
            <a:r>
              <a:rPr lang="en-US" sz="1400" dirty="0" err="1"/>
              <a:t>nền</a:t>
            </a:r>
            <a:r>
              <a:rPr lang="en-US" sz="1400" dirty="0"/>
              <a:t>(</a:t>
            </a:r>
            <a:r>
              <a:rPr lang="en-US" sz="1400" dirty="0" err="1"/>
              <a:t>màu</a:t>
            </a:r>
            <a:r>
              <a:rPr lang="en-US" sz="1400" dirty="0"/>
              <a:t>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).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11"/>
              </a:rPr>
              <a:t>Background</a:t>
            </a:r>
            <a:r>
              <a:rPr lang="en-US" sz="1400" dirty="0"/>
              <a:t>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A0804D-372C-493F-ACF3-3B0C265D4D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0155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92E7A-8AA7-4365-8DC9-518DEE77F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Ultimate </a:t>
            </a:r>
            <a:r>
              <a:rPr lang="en-US" dirty="0" err="1"/>
              <a:t>css</a:t>
            </a:r>
            <a:r>
              <a:rPr lang="en-US" dirty="0"/>
              <a:t> gradient generator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997D4-87FA-414E-9B18-A09A48335C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Link: </a:t>
            </a:r>
            <a:r>
              <a:rPr lang="en-US" dirty="0">
                <a:hlinkClick r:id="rId2"/>
              </a:rPr>
              <a:t>https://www.colorzilla.com/gradient-editor/</a:t>
            </a: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65653-5015-4320-AC4B-719E8AE818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32698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39C91-F6F7-402A-852D-2D9A7E00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Float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507EB-BD8F-460A-A2DB-63ACB6D3AD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sang </a:t>
            </a:r>
            <a:r>
              <a:rPr lang="en-US" sz="1400" dirty="0" err="1"/>
              <a:t>trái</a:t>
            </a:r>
            <a:r>
              <a:rPr lang="en-US" sz="1400" dirty="0"/>
              <a:t> </a:t>
            </a:r>
            <a:r>
              <a:rPr lang="en-US" sz="1400" dirty="0" err="1"/>
              <a:t>hoặc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trang</a:t>
            </a:r>
            <a:r>
              <a:rPr lang="en-US" sz="1400" dirty="0"/>
              <a:t> website.</a:t>
            </a:r>
          </a:p>
          <a:p>
            <a:pPr marL="76200" indent="0">
              <a:buNone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float </a:t>
            </a:r>
            <a:r>
              <a:rPr lang="en-US" sz="1400" dirty="0" err="1"/>
              <a:t>gồm</a:t>
            </a:r>
            <a:r>
              <a:rPr lang="en-US" sz="1400" dirty="0"/>
              <a:t>: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2"/>
              </a:rPr>
              <a:t>left</a:t>
            </a:r>
            <a:r>
              <a:rPr lang="en-US" sz="1400" dirty="0"/>
              <a:t>: </a:t>
            </a:r>
            <a:r>
              <a:rPr lang="en-US" sz="1400" dirty="0" err="1"/>
              <a:t>Cố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3"/>
              </a:rPr>
              <a:t>Right</a:t>
            </a:r>
            <a:r>
              <a:rPr lang="en-US" sz="1400" dirty="0"/>
              <a:t>: </a:t>
            </a:r>
            <a:r>
              <a:rPr lang="en-US" sz="1400" dirty="0" err="1"/>
              <a:t>cố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>
                <a:hlinkClick r:id="rId4"/>
              </a:rPr>
              <a:t>None</a:t>
            </a:r>
            <a:r>
              <a:rPr lang="en-US" sz="1400" dirty="0"/>
              <a:t>: </a:t>
            </a:r>
            <a:r>
              <a:rPr lang="en-US" sz="1400" dirty="0" err="1"/>
              <a:t>Nằm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 </a:t>
            </a:r>
            <a:r>
              <a:rPr lang="en-US" sz="1400" dirty="0" err="1"/>
              <a:t>vị</a:t>
            </a:r>
            <a:r>
              <a:rPr lang="en-US" sz="1400" dirty="0"/>
              <a:t> </a:t>
            </a:r>
            <a:r>
              <a:rPr lang="en-US" sz="1400" dirty="0" err="1"/>
              <a:t>trí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.</a:t>
            </a:r>
          </a:p>
          <a:p>
            <a:pPr lvl="1">
              <a:buFontTx/>
              <a:buChar char="-"/>
            </a:pPr>
            <a:r>
              <a:rPr lang="en-US" sz="1400" dirty="0"/>
              <a:t>Inherit: </a:t>
            </a: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thừa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float </a:t>
            </a:r>
            <a:r>
              <a:rPr lang="en-US" sz="1400" dirty="0" err="1"/>
              <a:t>chính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BDAA8-3DBF-4638-847E-46177F478E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29193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1FD0-9006-4289-BB19-977D480AC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clear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B6189-0ACA-4FA6-938A-1B14FCBA9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49" y="1312800"/>
            <a:ext cx="7005701" cy="3498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Clear </a:t>
            </a:r>
            <a:r>
              <a:rPr lang="en-US" sz="1400" dirty="0" err="1"/>
              <a:t>ngăn</a:t>
            </a:r>
            <a:r>
              <a:rPr lang="en-US" sz="1400" dirty="0"/>
              <a:t> </a:t>
            </a:r>
            <a:r>
              <a:rPr lang="en-US" sz="1400" dirty="0" err="1"/>
              <a:t>chặn</a:t>
            </a:r>
            <a:r>
              <a:rPr lang="en-US" sz="1400" dirty="0"/>
              <a:t> </a:t>
            </a:r>
            <a:r>
              <a:rPr lang="en-US" sz="1400" dirty="0" err="1"/>
              <a:t>thành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A </a:t>
            </a:r>
            <a:r>
              <a:rPr lang="en-US" sz="1400" dirty="0" err="1"/>
              <a:t>chiếm</a:t>
            </a:r>
            <a:r>
              <a:rPr lang="en-US" sz="1400" dirty="0"/>
              <a:t> </a:t>
            </a:r>
            <a:r>
              <a:rPr lang="en-US" sz="1400" dirty="0" err="1"/>
              <a:t>vùng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gian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thành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B.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clear </a:t>
            </a:r>
            <a:r>
              <a:rPr lang="en-US" sz="1400" dirty="0" err="1"/>
              <a:t>gồm</a:t>
            </a:r>
            <a:r>
              <a:rPr lang="en-US" sz="1400" dirty="0"/>
              <a:t>:</a:t>
            </a:r>
          </a:p>
          <a:p>
            <a:pPr marL="533400" lvl="1" indent="0">
              <a:buNone/>
            </a:pPr>
            <a:endParaRPr lang="en-US" sz="1400" dirty="0"/>
          </a:p>
          <a:p>
            <a:pPr marL="533400" lvl="1" indent="0">
              <a:buNone/>
            </a:pPr>
            <a:r>
              <a:rPr lang="en-US" sz="1400" dirty="0"/>
              <a:t>	- </a:t>
            </a:r>
            <a:r>
              <a:rPr lang="en-US" sz="1400" dirty="0">
                <a:hlinkClick r:id="rId2"/>
              </a:rPr>
              <a:t>left</a:t>
            </a:r>
            <a:r>
              <a:rPr lang="en-US" sz="1400" dirty="0"/>
              <a:t>: </a:t>
            </a:r>
            <a:r>
              <a:rPr lang="en-US" sz="1400" dirty="0" err="1"/>
              <a:t>tràn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trái</a:t>
            </a:r>
            <a:r>
              <a:rPr lang="en-US" sz="1400" dirty="0"/>
              <a:t>.</a:t>
            </a:r>
          </a:p>
          <a:p>
            <a:pPr marL="533400" lvl="1" indent="0">
              <a:buNone/>
            </a:pPr>
            <a:r>
              <a:rPr lang="en-US" sz="1400" dirty="0"/>
              <a:t>	- right: </a:t>
            </a:r>
            <a:r>
              <a:rPr lang="en-US" sz="1400" dirty="0" err="1"/>
              <a:t>tràn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.</a:t>
            </a:r>
          </a:p>
          <a:p>
            <a:pPr marL="533400" lvl="1" indent="0">
              <a:buNone/>
            </a:pPr>
            <a:r>
              <a:rPr lang="en-US" sz="1400" dirty="0"/>
              <a:t>	- none: </a:t>
            </a:r>
            <a:r>
              <a:rPr lang="en-US" sz="1400" dirty="0" err="1"/>
              <a:t>tràn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2 </a:t>
            </a:r>
            <a:r>
              <a:rPr lang="en-US" sz="1400" dirty="0" err="1"/>
              <a:t>bên</a:t>
            </a:r>
            <a:r>
              <a:rPr lang="en-US" sz="1400" dirty="0"/>
              <a:t> (</a:t>
            </a:r>
            <a:r>
              <a:rPr lang="en-US" sz="1400" dirty="0" err="1"/>
              <a:t>mặc</a:t>
            </a:r>
            <a:r>
              <a:rPr lang="en-US" sz="1400" dirty="0"/>
              <a:t> </a:t>
            </a:r>
            <a:r>
              <a:rPr lang="en-US" sz="1400" dirty="0" err="1"/>
              <a:t>đinh</a:t>
            </a:r>
            <a:r>
              <a:rPr lang="en-US" sz="1400" dirty="0"/>
              <a:t>)</a:t>
            </a:r>
          </a:p>
          <a:p>
            <a:pPr marL="533400" lvl="1" indent="0">
              <a:buNone/>
            </a:pPr>
            <a:r>
              <a:rPr lang="en-US" sz="1400" dirty="0"/>
              <a:t>	- both: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tràn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bên</a:t>
            </a:r>
            <a:r>
              <a:rPr lang="en-US" sz="1400" dirty="0"/>
              <a:t> </a:t>
            </a:r>
            <a:r>
              <a:rPr lang="en-US" sz="1400" dirty="0" err="1"/>
              <a:t>nào</a:t>
            </a:r>
            <a:r>
              <a:rPr lang="en-US" sz="1400" dirty="0"/>
              <a:t>.</a:t>
            </a:r>
          </a:p>
          <a:p>
            <a:pPr marL="533400" lvl="1" indent="0">
              <a:buNone/>
            </a:pPr>
            <a:r>
              <a:rPr lang="en-US" sz="1400" dirty="0"/>
              <a:t>	- inherit: </a:t>
            </a:r>
            <a:r>
              <a:rPr lang="en-US" sz="1400" dirty="0" err="1"/>
              <a:t>kế</a:t>
            </a:r>
            <a:r>
              <a:rPr lang="en-US" sz="1400" dirty="0"/>
              <a:t> </a:t>
            </a:r>
            <a:r>
              <a:rPr lang="en-US" sz="1400" dirty="0" err="1"/>
              <a:t>thừa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float cha.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Link_text</a:t>
            </a:r>
            <a:r>
              <a:rPr lang="en-US" sz="1400" dirty="0"/>
              <a:t>: </a:t>
            </a:r>
            <a:r>
              <a:rPr lang="en-US" sz="1400" dirty="0">
                <a:hlinkClick r:id="rId3"/>
              </a:rPr>
              <a:t>https://hocwebchuan.com/tutorial/tut_css_clear.php#anchor01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5F321-F29B-491C-9B06-EA6D4C421B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538777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A3ADC-1F78-4BE5-8EEC-545D1AAF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</a:t>
            </a:r>
            <a:r>
              <a:rPr lang="en-US" dirty="0" err="1"/>
              <a:t>quries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19393-A5EC-4CA6-A96E-431F174E06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Cho </a:t>
            </a:r>
            <a:r>
              <a:rPr lang="en-US" sz="1400" dirty="0" err="1"/>
              <a:t>phép</a:t>
            </a:r>
            <a:r>
              <a:rPr lang="en-US" sz="1400" dirty="0"/>
              <a:t> </a:t>
            </a:r>
            <a:r>
              <a:rPr lang="en-US" sz="1400" dirty="0" err="1"/>
              <a:t>hiển</a:t>
            </a:r>
            <a:r>
              <a:rPr lang="en-US" sz="1400" dirty="0"/>
              <a:t> </a:t>
            </a:r>
            <a:r>
              <a:rPr lang="en-US" sz="1400" dirty="0" err="1"/>
              <a:t>thị</a:t>
            </a:r>
            <a:r>
              <a:rPr lang="en-US" sz="1400" dirty="0"/>
              <a:t> website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Cú</a:t>
            </a:r>
            <a:r>
              <a:rPr lang="en-US" sz="1400" dirty="0"/>
              <a:t> </a:t>
            </a:r>
            <a:r>
              <a:rPr lang="en-US" sz="1400" dirty="0" err="1"/>
              <a:t>pháp</a:t>
            </a:r>
            <a:r>
              <a:rPr lang="en-US" sz="1400" dirty="0"/>
              <a:t>: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76200" indent="0">
              <a:buNone/>
            </a:pPr>
            <a:r>
              <a:rPr lang="en-US" sz="1400" dirty="0"/>
              <a:t>	</a:t>
            </a:r>
            <a:r>
              <a:rPr lang="en-US" sz="1400" dirty="0">
                <a:solidFill>
                  <a:srgbClr val="7030A0"/>
                </a:solidFill>
              </a:rPr>
              <a:t>@media</a:t>
            </a:r>
            <a:r>
              <a:rPr lang="en-US" sz="1400" dirty="0"/>
              <a:t> </a:t>
            </a:r>
            <a:r>
              <a:rPr lang="en-US" sz="1400" dirty="0" err="1">
                <a:solidFill>
                  <a:srgbClr val="00B050"/>
                </a:solidFill>
              </a:rPr>
              <a:t>not|only</a:t>
            </a:r>
            <a:r>
              <a:rPr lang="en-US" sz="1400" dirty="0">
                <a:solidFill>
                  <a:srgbClr val="00B050"/>
                </a:solidFill>
              </a:rPr>
              <a:t> </a:t>
            </a:r>
            <a:r>
              <a:rPr lang="en-US" sz="1400" dirty="0" err="1"/>
              <a:t>mediatype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FFC000"/>
                </a:solidFill>
              </a:rPr>
              <a:t>and</a:t>
            </a:r>
            <a:r>
              <a:rPr lang="en-US" sz="1400" dirty="0"/>
              <a:t> (media feature){</a:t>
            </a:r>
          </a:p>
          <a:p>
            <a:pPr marL="76200" indent="0">
              <a:buNone/>
            </a:pPr>
            <a:r>
              <a:rPr lang="en-US" sz="1400" dirty="0"/>
              <a:t>		CSS-code;</a:t>
            </a:r>
          </a:p>
          <a:p>
            <a:pPr marL="76200" indent="0">
              <a:buNone/>
            </a:pPr>
            <a:r>
              <a:rPr lang="en-US" sz="1400" dirty="0"/>
              <a:t>	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776732-A033-49B8-BC45-E82EDBEBE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1520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87C0FC-EE50-46E1-8763-1291EB6A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html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97DF5-A52F-4274-98F2-D3A77DBD3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sz="1600" dirty="0"/>
              <a:t>&lt;!DOCTYPE html&gt;	</a:t>
            </a:r>
            <a:r>
              <a:rPr lang="en-US" sz="1600" dirty="0">
                <a:solidFill>
                  <a:schemeClr val="accent5"/>
                </a:solidFill>
              </a:rPr>
              <a:t>/* </a:t>
            </a:r>
            <a:r>
              <a:rPr lang="en-US" sz="1600" dirty="0" err="1">
                <a:solidFill>
                  <a:schemeClr val="accent5"/>
                </a:solidFill>
              </a:rPr>
              <a:t>khai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err="1">
                <a:solidFill>
                  <a:schemeClr val="accent5"/>
                </a:solidFill>
              </a:rPr>
              <a:t>báo</a:t>
            </a:r>
            <a:r>
              <a:rPr lang="en-US" sz="1600" dirty="0">
                <a:solidFill>
                  <a:schemeClr val="accent5"/>
                </a:solidFill>
              </a:rPr>
              <a:t> */</a:t>
            </a:r>
          </a:p>
          <a:p>
            <a:pPr marL="76200" indent="0">
              <a:buNone/>
            </a:pPr>
            <a:r>
              <a:rPr lang="en-US" sz="1600" dirty="0"/>
              <a:t>&lt;html&gt; 			</a:t>
            </a:r>
            <a:r>
              <a:rPr lang="en-US" sz="1600" dirty="0">
                <a:solidFill>
                  <a:schemeClr val="accent5"/>
                </a:solidFill>
              </a:rPr>
              <a:t>/* root element */</a:t>
            </a:r>
          </a:p>
          <a:p>
            <a:pPr marL="76200" indent="0">
              <a:buNone/>
            </a:pPr>
            <a:r>
              <a:rPr lang="en-US" sz="1600" dirty="0"/>
              <a:t>&lt;head&gt;  		</a:t>
            </a:r>
            <a:r>
              <a:rPr lang="en-US" sz="1600" dirty="0">
                <a:solidFill>
                  <a:schemeClr val="accent5"/>
                </a:solidFill>
              </a:rPr>
              <a:t>/* </a:t>
            </a:r>
            <a:r>
              <a:rPr lang="en-US" sz="1600" dirty="0" err="1">
                <a:solidFill>
                  <a:schemeClr val="accent5"/>
                </a:solidFill>
              </a:rPr>
              <a:t>thông</a:t>
            </a:r>
            <a:r>
              <a:rPr lang="en-US" sz="1600" dirty="0">
                <a:solidFill>
                  <a:schemeClr val="accent5"/>
                </a:solidFill>
              </a:rPr>
              <a:t> tin </a:t>
            </a:r>
            <a:r>
              <a:rPr lang="en-US" sz="1600" dirty="0" err="1">
                <a:solidFill>
                  <a:schemeClr val="accent5"/>
                </a:solidFill>
              </a:rPr>
              <a:t>về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err="1">
                <a:solidFill>
                  <a:schemeClr val="accent5"/>
                </a:solidFill>
              </a:rPr>
              <a:t>trang</a:t>
            </a:r>
            <a:r>
              <a:rPr lang="en-US" sz="1600" dirty="0">
                <a:solidFill>
                  <a:schemeClr val="accent5"/>
                </a:solidFill>
              </a:rPr>
              <a:t> */</a:t>
            </a:r>
          </a:p>
          <a:p>
            <a:pPr marL="76200" indent="0">
              <a:buNone/>
            </a:pPr>
            <a:r>
              <a:rPr lang="en-US" sz="1600" dirty="0"/>
              <a:t>	&lt;title&gt;Document&lt;/title&gt; 		</a:t>
            </a:r>
            <a:r>
              <a:rPr lang="en-US" sz="1600" dirty="0">
                <a:solidFill>
                  <a:schemeClr val="accent5"/>
                </a:solidFill>
              </a:rPr>
              <a:t>/* page title */</a:t>
            </a:r>
          </a:p>
          <a:p>
            <a:pPr marL="76200" indent="0">
              <a:buNone/>
            </a:pPr>
            <a:r>
              <a:rPr lang="en-US" sz="1600" dirty="0"/>
              <a:t>&lt;/head&gt;</a:t>
            </a:r>
          </a:p>
          <a:p>
            <a:pPr marL="76200" indent="0">
              <a:buNone/>
            </a:pPr>
            <a:r>
              <a:rPr lang="en-US" sz="1600" dirty="0"/>
              <a:t>&lt;body&gt; 			</a:t>
            </a:r>
            <a:r>
              <a:rPr lang="en-US" sz="1600" dirty="0">
                <a:solidFill>
                  <a:schemeClr val="accent5"/>
                </a:solidFill>
              </a:rPr>
              <a:t>/*</a:t>
            </a:r>
            <a:r>
              <a:rPr lang="en-US" sz="1600" dirty="0" err="1">
                <a:solidFill>
                  <a:schemeClr val="accent5"/>
                </a:solidFill>
              </a:rPr>
              <a:t>hiển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err="1">
                <a:solidFill>
                  <a:schemeClr val="accent5"/>
                </a:solidFill>
              </a:rPr>
              <a:t>thị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err="1">
                <a:solidFill>
                  <a:schemeClr val="accent5"/>
                </a:solidFill>
              </a:rPr>
              <a:t>trên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err="1">
                <a:solidFill>
                  <a:schemeClr val="accent5"/>
                </a:solidFill>
              </a:rPr>
              <a:t>trang</a:t>
            </a:r>
            <a:r>
              <a:rPr lang="en-US" sz="1600" dirty="0">
                <a:solidFill>
                  <a:schemeClr val="accent5"/>
                </a:solidFill>
              </a:rPr>
              <a:t> */</a:t>
            </a:r>
          </a:p>
          <a:p>
            <a:pPr marL="7620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	/* </a:t>
            </a:r>
            <a:r>
              <a:rPr lang="en-US" sz="1600" dirty="0" err="1">
                <a:solidFill>
                  <a:schemeClr val="accent5"/>
                </a:solidFill>
              </a:rPr>
              <a:t>nội</a:t>
            </a:r>
            <a:r>
              <a:rPr lang="en-US" sz="1600" dirty="0">
                <a:solidFill>
                  <a:schemeClr val="accent5"/>
                </a:solidFill>
              </a:rPr>
              <a:t> dung </a:t>
            </a:r>
            <a:r>
              <a:rPr lang="en-US" sz="1600" dirty="0" err="1">
                <a:solidFill>
                  <a:schemeClr val="accent5"/>
                </a:solidFill>
              </a:rPr>
              <a:t>trang</a:t>
            </a:r>
            <a:r>
              <a:rPr lang="en-US" sz="1600" dirty="0">
                <a:solidFill>
                  <a:schemeClr val="accent5"/>
                </a:solidFill>
              </a:rPr>
              <a:t>*/</a:t>
            </a:r>
          </a:p>
          <a:p>
            <a:pPr marL="76200" indent="0">
              <a:buNone/>
            </a:pPr>
            <a:r>
              <a:rPr lang="en-US" sz="1600" dirty="0"/>
              <a:t>&lt;/body&gt;</a:t>
            </a:r>
          </a:p>
          <a:p>
            <a:pPr marL="76200" indent="0">
              <a:buNone/>
            </a:pPr>
            <a:r>
              <a:rPr lang="en-US" sz="1600" dirty="0"/>
              <a:t>&lt;html&gt;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E5A95-7784-48BA-B876-07F3816740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68113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21575-0768-4E54-94AD-88218BB4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</a:t>
            </a:r>
            <a:r>
              <a:rPr lang="en-US" dirty="0" err="1"/>
              <a:t>quries</a:t>
            </a:r>
            <a:r>
              <a:rPr lang="en-US" dirty="0"/>
              <a:t> - Media type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48F171-BA76-4BFD-B78B-9E7397E7E4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18E06D7-539F-4696-970E-8F6189AF9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073777"/>
              </p:ext>
            </p:extLst>
          </p:nvPr>
        </p:nvGraphicFramePr>
        <p:xfrm>
          <a:off x="1524000" y="1454150"/>
          <a:ext cx="6096000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324986">
                  <a:extLst>
                    <a:ext uri="{9D8B030D-6E8A-4147-A177-3AD203B41FA5}">
                      <a16:colId xmlns:a16="http://schemas.microsoft.com/office/drawing/2014/main" val="2973781375"/>
                    </a:ext>
                  </a:extLst>
                </a:gridCol>
                <a:gridCol w="3771014">
                  <a:extLst>
                    <a:ext uri="{9D8B030D-6E8A-4147-A177-3AD203B41FA5}">
                      <a16:colId xmlns:a16="http://schemas.microsoft.com/office/drawing/2014/main" val="32638229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Mô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09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Dùng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mọi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170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Dùng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máy</a:t>
                      </a:r>
                      <a:r>
                        <a:rPr lang="en-US" dirty="0"/>
                        <a:t> 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24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Dùng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máy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tính,tablet,điện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thoại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3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speech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Dùng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hình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255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00671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F170-6D16-4501-BC81-1B99F0054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0150"/>
            <a:ext cx="6880500" cy="582900"/>
          </a:xfrm>
        </p:spPr>
        <p:txBody>
          <a:bodyPr/>
          <a:lstStyle/>
          <a:p>
            <a:r>
              <a:rPr lang="en-US" dirty="0"/>
              <a:t>P-1 . Media queries – media feature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BE08D-21D3-497D-AB16-E981EEECAF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61</a:t>
            </a:fld>
            <a:endParaRPr lang="en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AC8DC8E-8108-421B-A44B-4BFB73129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117382"/>
              </p:ext>
            </p:extLst>
          </p:nvPr>
        </p:nvGraphicFramePr>
        <p:xfrm>
          <a:off x="739499" y="539750"/>
          <a:ext cx="7660220" cy="4450080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2117115">
                  <a:extLst>
                    <a:ext uri="{9D8B030D-6E8A-4147-A177-3AD203B41FA5}">
                      <a16:colId xmlns:a16="http://schemas.microsoft.com/office/drawing/2014/main" val="3901870282"/>
                    </a:ext>
                  </a:extLst>
                </a:gridCol>
                <a:gridCol w="5543105">
                  <a:extLst>
                    <a:ext uri="{9D8B030D-6E8A-4147-A177-3AD203B41FA5}">
                      <a16:colId xmlns:a16="http://schemas.microsoft.com/office/drawing/2014/main" val="8102789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Merriweather" panose="020B0604020202020204" charset="0"/>
                        </a:rPr>
                        <a:t>Giá</a:t>
                      </a:r>
                      <a:r>
                        <a:rPr lang="en-US" dirty="0">
                          <a:latin typeface="Merriweather" panose="020B0604020202020204" charset="0"/>
                        </a:rPr>
                        <a:t> </a:t>
                      </a:r>
                      <a:r>
                        <a:rPr lang="en-US" dirty="0" err="1">
                          <a:latin typeface="Merriweather" panose="020B0604020202020204" charset="0"/>
                        </a:rPr>
                        <a:t>trị</a:t>
                      </a:r>
                      <a:endParaRPr lang="en-US" dirty="0">
                        <a:latin typeface="Merriweather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Mô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56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Aspect-ratio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giữa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567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69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color-index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lượng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411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873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Max-aspect-ratio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giữa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57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30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Max-color-index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lượng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có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767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tôi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7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Max-monochrome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trắng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788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đầu</a:t>
                      </a:r>
                      <a:r>
                        <a:rPr lang="en-US" dirty="0"/>
                        <a:t> ra ,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dpi or </a:t>
                      </a:r>
                      <a:r>
                        <a:rPr lang="en-US" dirty="0" err="1"/>
                        <a:t>dpcm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115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Max-width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617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4809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F170-6D16-4501-BC81-1B99F0054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0150"/>
            <a:ext cx="6880500" cy="582900"/>
          </a:xfrm>
        </p:spPr>
        <p:txBody>
          <a:bodyPr/>
          <a:lstStyle/>
          <a:p>
            <a:r>
              <a:rPr lang="en-US" dirty="0"/>
              <a:t>P-2 . Media queries – media feature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BE08D-21D3-497D-AB16-E981EEECAF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62</a:t>
            </a:fld>
            <a:endParaRPr lang="en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AC8DC8E-8108-421B-A44B-4BFB73129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80363"/>
              </p:ext>
            </p:extLst>
          </p:nvPr>
        </p:nvGraphicFramePr>
        <p:xfrm>
          <a:off x="739499" y="539750"/>
          <a:ext cx="7660220" cy="4450080"/>
        </p:xfrm>
        <a:graphic>
          <a:graphicData uri="http://schemas.openxmlformats.org/drawingml/2006/table">
            <a:tbl>
              <a:tblPr firstRow="1" bandRow="1">
                <a:tableStyleId>{80523F56-0D02-4175-A64D-45E582D6819D}</a:tableStyleId>
              </a:tblPr>
              <a:tblGrid>
                <a:gridCol w="2117115">
                  <a:extLst>
                    <a:ext uri="{9D8B030D-6E8A-4147-A177-3AD203B41FA5}">
                      <a16:colId xmlns:a16="http://schemas.microsoft.com/office/drawing/2014/main" val="3901870282"/>
                    </a:ext>
                  </a:extLst>
                </a:gridCol>
                <a:gridCol w="5543105">
                  <a:extLst>
                    <a:ext uri="{9D8B030D-6E8A-4147-A177-3AD203B41FA5}">
                      <a16:colId xmlns:a16="http://schemas.microsoft.com/office/drawing/2014/main" val="8102789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Merriweather" panose="020B0604020202020204" charset="0"/>
                        </a:rPr>
                        <a:t>Giá</a:t>
                      </a:r>
                      <a:r>
                        <a:rPr lang="en-US" dirty="0">
                          <a:latin typeface="Merriweather" panose="020B0604020202020204" charset="0"/>
                        </a:rPr>
                        <a:t> </a:t>
                      </a:r>
                      <a:r>
                        <a:rPr lang="en-US" dirty="0" err="1">
                          <a:latin typeface="Merriweather" panose="020B0604020202020204" charset="0"/>
                        </a:rPr>
                        <a:t>trị</a:t>
                      </a:r>
                      <a:endParaRPr lang="en-US" dirty="0">
                        <a:latin typeface="Merriweather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Mô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tả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56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Min-aspect-ratio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giữa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567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083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Min-color-index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lượng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có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492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489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Min-monochrome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trắng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8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đầu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ra,sử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dpi or </a:t>
                      </a:r>
                      <a:r>
                        <a:rPr lang="en-US" dirty="0" err="1"/>
                        <a:t>dpcm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423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Min-width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thiểu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174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Monochrome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Số</a:t>
                      </a:r>
                      <a:r>
                        <a:rPr lang="en-US" dirty="0"/>
                        <a:t> bit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mỗi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màu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sắc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trắng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571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Orientation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Hướng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 (</a:t>
                      </a:r>
                      <a:r>
                        <a:rPr lang="en-US" dirty="0" err="1"/>
                        <a:t>xoay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hoặc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không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xoay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9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giả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đầu</a:t>
                      </a:r>
                      <a:r>
                        <a:rPr lang="en-US" dirty="0"/>
                        <a:t> ra , </a:t>
                      </a:r>
                      <a:r>
                        <a:rPr lang="en-US" dirty="0" err="1"/>
                        <a:t>sử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dpi or </a:t>
                      </a:r>
                      <a:r>
                        <a:rPr lang="en-US" dirty="0" err="1"/>
                        <a:t>dpcm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039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Width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Chiều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rộng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của</a:t>
                      </a:r>
                      <a:r>
                        <a:rPr lang="en-US" dirty="0"/>
                        <a:t> viewport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282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60287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67248-3DDF-455B-8B45-AFD1ED16A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160800"/>
            <a:ext cx="6880500" cy="582900"/>
          </a:xfrm>
        </p:spPr>
        <p:txBody>
          <a:bodyPr/>
          <a:lstStyle/>
          <a:p>
            <a:r>
              <a:rPr lang="en-US" dirty="0">
                <a:latin typeface="Merriweather" panose="020B0604020202020204" charset="0"/>
              </a:rPr>
              <a:t>Z-Index CSS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84556-83A3-4DE6-BD50-2AD7DD2A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743700"/>
            <a:ext cx="6880500" cy="3498600"/>
          </a:xfrm>
        </p:spPr>
        <p:txBody>
          <a:bodyPr/>
          <a:lstStyle/>
          <a:p>
            <a:pPr marL="76200" indent="0">
              <a:buNone/>
            </a:pPr>
            <a:r>
              <a:rPr lang="en-US" sz="1400" dirty="0"/>
              <a:t>*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element </a:t>
            </a:r>
            <a:r>
              <a:rPr lang="en-US" sz="1400" dirty="0" err="1"/>
              <a:t>trên</a:t>
            </a:r>
            <a:r>
              <a:rPr lang="en-US" sz="1400" dirty="0"/>
              <a:t> </a:t>
            </a:r>
            <a:r>
              <a:rPr lang="en-US" sz="1400" dirty="0" err="1"/>
              <a:t>trang</a:t>
            </a:r>
            <a:r>
              <a:rPr lang="en-US" sz="1400" dirty="0"/>
              <a:t> web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hiển</a:t>
            </a:r>
            <a:r>
              <a:rPr lang="en-US" sz="1400" dirty="0"/>
              <a:t> </a:t>
            </a:r>
            <a:r>
              <a:rPr lang="en-US" sz="1400" dirty="0" err="1"/>
              <a:t>thị</a:t>
            </a:r>
            <a:r>
              <a:rPr lang="en-US" sz="1400" dirty="0"/>
              <a:t> </a:t>
            </a:r>
            <a:r>
              <a:rPr lang="en-US" sz="1400" dirty="0" err="1"/>
              <a:t>ngang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dọc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2 </a:t>
            </a:r>
            <a:r>
              <a:rPr lang="en-US" sz="1400" dirty="0" err="1"/>
              <a:t>trục</a:t>
            </a:r>
            <a:r>
              <a:rPr lang="en-US" sz="1400" dirty="0"/>
              <a:t> x </a:t>
            </a:r>
            <a:r>
              <a:rPr lang="en-US" sz="1400" dirty="0" err="1"/>
              <a:t>và</a:t>
            </a:r>
            <a:r>
              <a:rPr lang="en-US" sz="1400" dirty="0"/>
              <a:t> y, </a:t>
            </a:r>
            <a:r>
              <a:rPr lang="en-US" sz="1400" dirty="0" err="1"/>
              <a:t>hiểu</a:t>
            </a:r>
            <a:r>
              <a:rPr lang="en-US" sz="1400" dirty="0"/>
              <a:t> </a:t>
            </a:r>
            <a:r>
              <a:rPr lang="en-US" sz="1400" dirty="0" err="1"/>
              <a:t>thị</a:t>
            </a:r>
            <a:r>
              <a:rPr lang="en-US" sz="1400" dirty="0"/>
              <a:t> </a:t>
            </a:r>
            <a:r>
              <a:rPr lang="en-US" sz="1400" dirty="0" err="1"/>
              <a:t>thứ</a:t>
            </a:r>
            <a:r>
              <a:rPr lang="en-US" sz="1400" dirty="0"/>
              <a:t> </a:t>
            </a:r>
            <a:r>
              <a:rPr lang="en-US" sz="1400" dirty="0" err="1"/>
              <a:t>tự</a:t>
            </a:r>
            <a:r>
              <a:rPr lang="en-US" sz="1400" dirty="0"/>
              <a:t> </a:t>
            </a:r>
            <a:r>
              <a:rPr lang="en-US" sz="1400" dirty="0" err="1"/>
              <a:t>chồng</a:t>
            </a:r>
            <a:r>
              <a:rPr lang="en-US" sz="1400" dirty="0"/>
              <a:t> </a:t>
            </a:r>
            <a:r>
              <a:rPr lang="en-US" sz="1400" dirty="0" err="1"/>
              <a:t>lấn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trục</a:t>
            </a:r>
            <a:r>
              <a:rPr lang="en-US" sz="1400" dirty="0"/>
              <a:t> z.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F88207-6B6E-4BB8-A269-F2F8DE197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FB9000-1D59-4B1B-A368-C6E6491DC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82" y="1730453"/>
            <a:ext cx="4789636" cy="251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6031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749C-8CBA-48A6-8B2A-C1EC69C31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321600"/>
            <a:ext cx="6880500" cy="582900"/>
          </a:xfrm>
        </p:spPr>
        <p:txBody>
          <a:bodyPr/>
          <a:lstStyle/>
          <a:p>
            <a:r>
              <a:rPr lang="en-US" dirty="0"/>
              <a:t>Z-indent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59E35-8C2C-4558-B8DB-C769F22381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8F3ED4-0378-4293-8188-339CCD760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21" y="790600"/>
            <a:ext cx="7521958" cy="403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757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11C1-70CB-408A-8F75-2778F91E0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211900"/>
            <a:ext cx="6880500" cy="582900"/>
          </a:xfrm>
        </p:spPr>
        <p:txBody>
          <a:bodyPr/>
          <a:lstStyle/>
          <a:p>
            <a:r>
              <a:rPr lang="en-US" b="0" i="0" dirty="0">
                <a:effectLst/>
                <a:latin typeface="Merriweather" panose="020B0604020202020204" charset="0"/>
              </a:rPr>
              <a:t>::Before And ::After </a:t>
            </a:r>
            <a:endParaRPr lang="en-US" dirty="0">
              <a:latin typeface="Merriweather" panose="020B060402020202020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9B798-8502-4161-8931-26E78122A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850605"/>
            <a:ext cx="6880500" cy="3960795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1</a:t>
            </a:r>
            <a:r>
              <a:rPr lang="en-US" sz="1400" dirty="0"/>
              <a:t>. ::Before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chèn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cái</a:t>
            </a:r>
            <a:r>
              <a:rPr lang="en-US" sz="1400" dirty="0"/>
              <a:t> </a:t>
            </a:r>
            <a:r>
              <a:rPr lang="en-US" sz="1400" dirty="0" err="1"/>
              <a:t>gì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trước</a:t>
            </a:r>
            <a:r>
              <a:rPr lang="en-US" sz="1400" dirty="0"/>
              <a:t> </a:t>
            </a:r>
            <a:r>
              <a:rPr lang="en-US" sz="1400" dirty="0" err="1"/>
              <a:t>nội</a:t>
            </a:r>
            <a:r>
              <a:rPr lang="en-US" sz="1400" dirty="0"/>
              <a:t> dung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thẻ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chọn</a:t>
            </a:r>
            <a:r>
              <a:rPr lang="en-US" sz="1400" dirty="0"/>
              <a:t>.</a:t>
            </a:r>
          </a:p>
          <a:p>
            <a:pPr marL="76200" indent="0">
              <a:buNone/>
            </a:pPr>
            <a:r>
              <a:rPr lang="en-US" sz="1400" dirty="0"/>
              <a:t>	</a:t>
            </a:r>
          </a:p>
          <a:p>
            <a:pPr marL="76200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link_text</a:t>
            </a:r>
            <a:r>
              <a:rPr lang="en-US" sz="1400" dirty="0"/>
              <a:t>: </a:t>
            </a:r>
            <a:r>
              <a:rPr lang="en-US" sz="1400" dirty="0">
                <a:hlinkClick r:id="rId2" action="ppaction://hlinkfile"/>
              </a:rPr>
              <a:t>before</a:t>
            </a:r>
            <a:endParaRPr lang="en-US" sz="1400" dirty="0"/>
          </a:p>
          <a:p>
            <a:pPr marL="76200" indent="0">
              <a:buNone/>
            </a:pPr>
            <a:endParaRPr lang="en-US" sz="1400" dirty="0"/>
          </a:p>
          <a:p>
            <a:pPr marL="76200" indent="0">
              <a:buNone/>
            </a:pPr>
            <a:r>
              <a:rPr lang="en-US" dirty="0"/>
              <a:t>2</a:t>
            </a:r>
            <a:r>
              <a:rPr lang="en-US" sz="1400" dirty="0"/>
              <a:t>. ::After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chèn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cái</a:t>
            </a:r>
            <a:r>
              <a:rPr lang="en-US" sz="1400" dirty="0"/>
              <a:t> </a:t>
            </a:r>
            <a:r>
              <a:rPr lang="en-US" sz="1400" dirty="0" err="1"/>
              <a:t>gì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nội</a:t>
            </a:r>
            <a:r>
              <a:rPr lang="en-US" sz="1400" dirty="0"/>
              <a:t> dung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thẻ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chọn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533400" lvl="1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link_text</a:t>
            </a:r>
            <a:r>
              <a:rPr lang="en-US" sz="1400" dirty="0"/>
              <a:t>: </a:t>
            </a:r>
            <a:r>
              <a:rPr lang="en-US" sz="1400" dirty="0">
                <a:hlinkClick r:id="rId3"/>
              </a:rPr>
              <a:t>after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F0BAD8-7334-4663-B9B2-ACECBF9F0C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261063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F0BB-F58E-400C-A9A2-FB070214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AE705-2F57-49B3-A159-BA6737D27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1135590"/>
            <a:ext cx="6880500" cy="369867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thêm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</a:t>
            </a:r>
            <a:r>
              <a:rPr lang="en-US" sz="1400" dirty="0" err="1"/>
              <a:t>đặc</a:t>
            </a:r>
            <a:r>
              <a:rPr lang="en-US" sz="1400" dirty="0"/>
              <a:t> </a:t>
            </a:r>
            <a:r>
              <a:rPr lang="en-US" sz="1400" dirty="0" err="1"/>
              <a:t>biệt</a:t>
            </a:r>
            <a:r>
              <a:rPr lang="en-US" sz="1400" dirty="0"/>
              <a:t> </a:t>
            </a:r>
            <a:r>
              <a:rPr lang="en-US" sz="1400" dirty="0" err="1"/>
              <a:t>tới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Selector </a:t>
            </a:r>
            <a:r>
              <a:rPr lang="en-US" sz="1400" dirty="0" err="1"/>
              <a:t>mà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JS.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Cấu</a:t>
            </a:r>
            <a:r>
              <a:rPr lang="en-US" sz="1400" dirty="0"/>
              <a:t> </a:t>
            </a:r>
            <a:r>
              <a:rPr lang="en-US" sz="1400" dirty="0" err="1"/>
              <a:t>trúc</a:t>
            </a:r>
            <a:r>
              <a:rPr lang="en-US" sz="1400" dirty="0"/>
              <a:t>:</a:t>
            </a:r>
          </a:p>
          <a:p>
            <a:pPr marL="533400" lvl="1" indent="0">
              <a:buNone/>
            </a:pPr>
            <a:r>
              <a:rPr lang="en-US" sz="1400" dirty="0"/>
              <a:t>	</a:t>
            </a:r>
            <a:r>
              <a:rPr lang="en-US" sz="1400" dirty="0" err="1">
                <a:solidFill>
                  <a:schemeClr val="tx1"/>
                </a:solidFill>
              </a:rPr>
              <a:t>selector</a:t>
            </a:r>
            <a:r>
              <a:rPr lang="en-US" sz="1400" dirty="0" err="1"/>
              <a:t>:pseudo-</a:t>
            </a:r>
            <a:r>
              <a:rPr lang="en-US" sz="1400" dirty="0" err="1">
                <a:solidFill>
                  <a:schemeClr val="accent2"/>
                </a:solidFill>
              </a:rPr>
              <a:t>class</a:t>
            </a:r>
            <a:r>
              <a:rPr lang="en-US" sz="1400" dirty="0"/>
              <a:t> {</a:t>
            </a:r>
          </a:p>
          <a:p>
            <a:pPr marL="533400" lvl="1" indent="0">
              <a:buNone/>
            </a:pPr>
            <a:r>
              <a:rPr lang="en-US" sz="1400" dirty="0"/>
              <a:t>		</a:t>
            </a:r>
            <a:r>
              <a:rPr lang="en-US" sz="1400" dirty="0" err="1"/>
              <a:t>property:value</a:t>
            </a:r>
            <a:r>
              <a:rPr lang="en-US" sz="1400" dirty="0"/>
              <a:t>;</a:t>
            </a:r>
          </a:p>
          <a:p>
            <a:pPr marL="533400" lvl="1" indent="0">
              <a:buNone/>
            </a:pPr>
            <a:r>
              <a:rPr lang="en-US" sz="1400" dirty="0"/>
              <a:t>	}</a:t>
            </a:r>
          </a:p>
          <a:p>
            <a:pPr marL="533400" lvl="1" indent="0">
              <a:buNone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BC968-A197-4147-BA10-EC84AB8D94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66</a:t>
            </a:fld>
            <a:endParaRPr lang="en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D9F2DD5-29CD-4B6B-9A87-1DC7B20CCDC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150" y="1752600"/>
            <a:ext cx="5981700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4585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50CB-C635-4667-863E-754C15024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Pseudo-class link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893CD-07F7-440E-934C-F468E606F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49" y="1312800"/>
            <a:ext cx="7459357" cy="3498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Được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sử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dụng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nhiều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với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các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đường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liên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kết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thẻ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&lt;a&gt;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để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tạo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hiệu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ứng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thay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đổi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trạng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thái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chữ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mỗi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khi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người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dùng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di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chuột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qua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nó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Có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4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trạng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thái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:</a:t>
            </a:r>
          </a:p>
          <a:p>
            <a:pPr marL="76200" indent="0">
              <a:buNone/>
            </a:pPr>
            <a:endParaRPr lang="en-US" sz="1400" dirty="0">
              <a:latin typeface="Merriweather" panose="020B060402020202020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a:</a:t>
            </a:r>
            <a:r>
              <a:rPr lang="en-US" sz="1400" dirty="0">
                <a:solidFill>
                  <a:schemeClr val="accent2"/>
                </a:solidFill>
                <a:latin typeface="Merriweather" panose="020B0604020202020204" charset="0"/>
                <a:cs typeface="Arial" panose="020B0604020202020204" pitchFamily="34" charset="0"/>
              </a:rPr>
              <a:t>link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=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hiển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thị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hiệu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ứng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khác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biệt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để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người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dùng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biết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đây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là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đường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link.</a:t>
            </a:r>
          </a:p>
          <a:p>
            <a:pPr marL="533400" lvl="1" indent="0">
              <a:buNone/>
            </a:pPr>
            <a:endParaRPr lang="en-US" sz="1400" dirty="0">
              <a:latin typeface="Merriweather" panose="020B060402020202020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a:</a:t>
            </a:r>
            <a:r>
              <a:rPr lang="en-US" sz="1400" dirty="0">
                <a:solidFill>
                  <a:schemeClr val="accent2"/>
                </a:solidFill>
                <a:latin typeface="Merriweather" panose="020B0604020202020204" charset="0"/>
                <a:cs typeface="Arial" panose="020B0604020202020204" pitchFamily="34" charset="0"/>
              </a:rPr>
              <a:t>visited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=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đường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link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đã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từng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được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click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vào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400" dirty="0">
              <a:latin typeface="Merriweather" panose="020B060402020202020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a:</a:t>
            </a:r>
            <a:r>
              <a:rPr lang="en-US" sz="1400" dirty="0">
                <a:solidFill>
                  <a:schemeClr val="accent2"/>
                </a:solidFill>
                <a:latin typeface="Merriweather" panose="020B0604020202020204" charset="0"/>
                <a:cs typeface="Arial" panose="020B0604020202020204" pitchFamily="34" charset="0"/>
              </a:rPr>
              <a:t>hover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= di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chuột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qua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đường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link.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400" dirty="0">
              <a:latin typeface="Merriweather" panose="020B060402020202020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a:</a:t>
            </a:r>
            <a:r>
              <a:rPr lang="en-US" sz="1400" dirty="0">
                <a:solidFill>
                  <a:schemeClr val="accent2"/>
                </a:solidFill>
                <a:latin typeface="Merriweather" panose="020B0604020202020204" charset="0"/>
                <a:cs typeface="Arial" panose="020B0604020202020204" pitchFamily="34" charset="0"/>
              </a:rPr>
              <a:t>active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=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đường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link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đang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được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nhấp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chuột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Merriweather" panose="020B0604020202020204" charset="0"/>
                <a:cs typeface="Arial" panose="020B0604020202020204" pitchFamily="34" charset="0"/>
              </a:rPr>
              <a:t>vào</a:t>
            </a:r>
            <a:r>
              <a:rPr lang="en-US" sz="1400" dirty="0">
                <a:latin typeface="Merriweather" panose="020B060402020202020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2BC08-A266-4357-A80A-D31440A78A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68454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631187-C5BA-4182-A4A9-EE58830E9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pseudo-class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250921-D2AC-422C-A9D7-5877369D55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68</a:t>
            </a:fld>
            <a:endParaRPr lang="e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FC1720-4561-48AD-99F2-F57DBD991F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3" y="1205925"/>
            <a:ext cx="3510627" cy="258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34877EE-5967-418E-9B8E-F57547BF843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829" y="1205925"/>
            <a:ext cx="3510627" cy="9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75B8699C-B6FD-4638-95B4-14057F1882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829" y="2489348"/>
            <a:ext cx="3844003" cy="227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hlinkClick r:id="rId5"/>
            <a:extLst>
              <a:ext uri="{FF2B5EF4-FFF2-40B4-BE49-F238E27FC236}">
                <a16:creationId xmlns:a16="http://schemas.microsoft.com/office/drawing/2014/main" id="{B09DBF64-7197-46DD-979F-2A01D389A188}"/>
              </a:ext>
            </a:extLst>
          </p:cNvPr>
          <p:cNvSpPr/>
          <p:nvPr/>
        </p:nvSpPr>
        <p:spPr>
          <a:xfrm>
            <a:off x="789107" y="4160874"/>
            <a:ext cx="1103184" cy="3596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5028436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114D18-4A37-4530-BA45-31F9C9CED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160800"/>
            <a:ext cx="6880500" cy="582900"/>
          </a:xfrm>
        </p:spPr>
        <p:txBody>
          <a:bodyPr/>
          <a:lstStyle/>
          <a:p>
            <a:r>
              <a:rPr lang="en-US" dirty="0"/>
              <a:t>transform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BED381-4870-4FB8-902C-231F9ADA8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743700"/>
            <a:ext cx="6880500" cy="3498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</a:t>
            </a:r>
            <a:r>
              <a:rPr lang="en-US" sz="1400" dirty="0" err="1"/>
              <a:t>thay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dạng</a:t>
            </a:r>
            <a:r>
              <a:rPr lang="en-US" sz="1400" dirty="0"/>
              <a:t> , </a:t>
            </a:r>
            <a:r>
              <a:rPr lang="en-US" sz="1400" dirty="0" err="1"/>
              <a:t>kích</a:t>
            </a:r>
            <a:r>
              <a:rPr lang="en-US" sz="1400" dirty="0"/>
              <a:t> </a:t>
            </a:r>
            <a:r>
              <a:rPr lang="en-US" sz="1400" dirty="0" err="1"/>
              <a:t>thước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vị</a:t>
            </a:r>
            <a:r>
              <a:rPr lang="en-US" sz="1400" dirty="0"/>
              <a:t> </a:t>
            </a:r>
            <a:r>
              <a:rPr lang="en-US" sz="1400" dirty="0" err="1"/>
              <a:t>trí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Có</a:t>
            </a:r>
            <a:r>
              <a:rPr lang="en-US" sz="1400" dirty="0"/>
              <a:t> 2 </a:t>
            </a:r>
            <a:r>
              <a:rPr lang="en-US" sz="1400" dirty="0" err="1"/>
              <a:t>kiểu</a:t>
            </a:r>
            <a:r>
              <a:rPr lang="en-US" sz="1400" dirty="0"/>
              <a:t> </a:t>
            </a:r>
            <a:r>
              <a:rPr lang="en-US" sz="1400" dirty="0" err="1"/>
              <a:t>thường</a:t>
            </a:r>
            <a:r>
              <a:rPr lang="en-US" sz="1400" dirty="0"/>
              <a:t> </a:t>
            </a:r>
            <a:r>
              <a:rPr lang="en-US" sz="1400" dirty="0" err="1"/>
              <a:t>gặp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:</a:t>
            </a:r>
          </a:p>
          <a:p>
            <a:pPr lvl="2">
              <a:buFontTx/>
              <a:buChar char="-"/>
            </a:pPr>
            <a:r>
              <a:rPr lang="en-US" sz="1400" dirty="0">
                <a:solidFill>
                  <a:schemeClr val="accent2"/>
                </a:solidFill>
              </a:rPr>
              <a:t>2D Transform</a:t>
            </a:r>
            <a:r>
              <a:rPr lang="en-US" sz="1400" dirty="0"/>
              <a:t>: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những</a:t>
            </a:r>
            <a:r>
              <a:rPr lang="en-US" sz="1400" dirty="0"/>
              <a:t> </a:t>
            </a: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xử</a:t>
            </a:r>
            <a:r>
              <a:rPr lang="en-US" sz="1400" dirty="0"/>
              <a:t> </a:t>
            </a:r>
            <a:r>
              <a:rPr lang="en-US" sz="1400" dirty="0" err="1"/>
              <a:t>lý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di </a:t>
            </a:r>
            <a:r>
              <a:rPr lang="en-US" sz="1400" dirty="0" err="1"/>
              <a:t>chuyển</a:t>
            </a:r>
            <a:r>
              <a:rPr lang="en-US" sz="1400" dirty="0"/>
              <a:t> 2D.</a:t>
            </a:r>
          </a:p>
          <a:p>
            <a:pPr marL="990600" lvl="2" indent="0">
              <a:buNone/>
            </a:pPr>
            <a:endParaRPr lang="en-US" sz="1400" dirty="0"/>
          </a:p>
          <a:p>
            <a:pPr lvl="2">
              <a:buFontTx/>
              <a:buChar char="-"/>
            </a:pPr>
            <a:r>
              <a:rPr lang="en-US" sz="1400" dirty="0">
                <a:solidFill>
                  <a:schemeClr val="accent2"/>
                </a:solidFill>
              </a:rPr>
              <a:t>3D Transform</a:t>
            </a:r>
            <a:r>
              <a:rPr lang="en-US" sz="1400" dirty="0"/>
              <a:t>: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những</a:t>
            </a:r>
            <a:r>
              <a:rPr lang="en-US" sz="1400" dirty="0"/>
              <a:t> </a:t>
            </a: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xử</a:t>
            </a:r>
            <a:r>
              <a:rPr lang="en-US" sz="1400" dirty="0"/>
              <a:t> </a:t>
            </a:r>
            <a:r>
              <a:rPr lang="en-US" sz="1400" dirty="0" err="1"/>
              <a:t>lý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di </a:t>
            </a:r>
            <a:r>
              <a:rPr lang="en-US" sz="1400" dirty="0" err="1"/>
              <a:t>chuyển</a:t>
            </a:r>
            <a:r>
              <a:rPr lang="en-US" sz="1400" dirty="0"/>
              <a:t> 3D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trục</a:t>
            </a:r>
            <a:r>
              <a:rPr lang="en-US" sz="1400" dirty="0"/>
              <a:t> </a:t>
            </a:r>
            <a:r>
              <a:rPr lang="en-US" sz="1400" dirty="0" err="1"/>
              <a:t>x,y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z.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1B4AC3-2C20-4AAD-A067-6B7341F854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69</a:t>
            </a:fld>
            <a:endParaRPr lang="en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01DC246-7B94-442B-B241-3E95131E5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35" y="2571750"/>
            <a:ext cx="3333750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2D2AC4EB-11FF-43AC-95D9-08248A7A1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327" y="2571750"/>
            <a:ext cx="2963185" cy="2192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951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5F48E-2B2E-4AD4-9655-8B3578D172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D759A1-466D-4180-83DF-834998743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26" y="280406"/>
            <a:ext cx="8337874" cy="458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63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30D57-8A6C-4DBE-9412-000ECAC4D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750" y="160800"/>
            <a:ext cx="6880500" cy="582900"/>
          </a:xfrm>
        </p:spPr>
        <p:txBody>
          <a:bodyPr/>
          <a:lstStyle/>
          <a:p>
            <a:r>
              <a:rPr lang="en-US" dirty="0"/>
              <a:t>2D transform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7B4FC-0D61-4C18-88DC-A1D9619F8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750" y="674853"/>
            <a:ext cx="6880500" cy="3498600"/>
          </a:xfrm>
        </p:spPr>
        <p:txBody>
          <a:bodyPr/>
          <a:lstStyle/>
          <a:p>
            <a:pPr marL="76200" indent="0">
              <a:buNone/>
            </a:pPr>
            <a:r>
              <a:rPr lang="en-US" sz="1400" dirty="0" err="1"/>
              <a:t>Cú</a:t>
            </a:r>
            <a:r>
              <a:rPr lang="en-US" sz="1400" dirty="0"/>
              <a:t> </a:t>
            </a:r>
            <a:r>
              <a:rPr lang="en-US" sz="1400" dirty="0" err="1"/>
              <a:t>pháp</a:t>
            </a:r>
            <a:r>
              <a:rPr lang="en-US" sz="1400" dirty="0"/>
              <a:t>: </a:t>
            </a:r>
            <a:r>
              <a:rPr lang="en-US" sz="1400" dirty="0">
                <a:solidFill>
                  <a:schemeClr val="accent2"/>
                </a:solidFill>
              </a:rPr>
              <a:t>transform</a:t>
            </a:r>
            <a:r>
              <a:rPr lang="en-US" sz="1400" dirty="0"/>
              <a:t>: </a:t>
            </a:r>
            <a:r>
              <a:rPr lang="en-US" sz="1400" dirty="0" err="1">
                <a:solidFill>
                  <a:srgbClr val="7030A0"/>
                </a:solidFill>
              </a:rPr>
              <a:t>giá_trị</a:t>
            </a:r>
            <a:r>
              <a:rPr lang="en-US" sz="1400" dirty="0"/>
              <a:t>;</a:t>
            </a:r>
          </a:p>
          <a:p>
            <a:pPr marL="76200" indent="0">
              <a:buNone/>
            </a:pPr>
            <a:r>
              <a:rPr lang="en-US" sz="1400" dirty="0"/>
              <a:t>Link: </a:t>
            </a:r>
            <a:r>
              <a:rPr lang="en-US" sz="1400" dirty="0">
                <a:hlinkClick r:id="rId2"/>
              </a:rPr>
              <a:t>2d_transform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8C746-BFB7-48C3-A392-38EF0065F6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70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BF5D0C-9143-44EB-80EB-990ED26FB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11" y="1382862"/>
            <a:ext cx="7846919" cy="359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5926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A3C2-9A93-4699-9EE8-FB31B5AD2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transform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E5797-5366-441B-B197-B811BF1A7E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thường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err="1"/>
              <a:t>rotateX</a:t>
            </a:r>
            <a:r>
              <a:rPr lang="en-US" sz="1400" dirty="0"/>
              <a:t>()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err="1"/>
              <a:t>rotateY</a:t>
            </a:r>
            <a:r>
              <a:rPr lang="en-US" sz="1400" dirty="0"/>
              <a:t>()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err="1"/>
              <a:t>rotateZ</a:t>
            </a:r>
            <a:r>
              <a:rPr lang="en-US" sz="1400" dirty="0"/>
              <a:t>()</a:t>
            </a:r>
          </a:p>
          <a:p>
            <a:pPr marL="533400" lvl="1" indent="0">
              <a:buNone/>
            </a:pPr>
            <a:r>
              <a:rPr lang="en-US" sz="1400" dirty="0"/>
              <a:t>			link:</a:t>
            </a:r>
            <a:r>
              <a:rPr lang="en-US" sz="1400" dirty="0">
                <a:hlinkClick r:id="rId2"/>
              </a:rPr>
              <a:t>3d_transform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249AA-1DB4-40D7-95B9-3C062DE0F5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71</a:t>
            </a:fld>
            <a:endParaRPr lang="en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B059EB8-0B5A-4ECF-A03C-C8033F7FB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76" y="2584655"/>
            <a:ext cx="2968993" cy="2226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6082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BD01F-512C-4F1A-8E1F-3A6156E98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D06AD-2CE3-4112-8C77-CB9015DDE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Transition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thay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 sang </a:t>
            </a:r>
            <a:r>
              <a:rPr lang="en-US" sz="1400" dirty="0" err="1"/>
              <a:t>giá</a:t>
            </a:r>
            <a:r>
              <a:rPr lang="en-US" sz="1400" dirty="0"/>
              <a:t> </a:t>
            </a:r>
            <a:r>
              <a:rPr lang="en-US" sz="1400" dirty="0" err="1"/>
              <a:t>trị</a:t>
            </a:r>
            <a:r>
              <a:rPr lang="en-US" sz="1400" dirty="0"/>
              <a:t> </a:t>
            </a:r>
            <a:r>
              <a:rPr lang="en-US" sz="1400" dirty="0" err="1"/>
              <a:t>khác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thời</a:t>
            </a:r>
            <a:r>
              <a:rPr lang="en-US" sz="1400" dirty="0"/>
              <a:t> </a:t>
            </a:r>
            <a:r>
              <a:rPr lang="en-US" sz="1400" dirty="0" err="1"/>
              <a:t>gian</a:t>
            </a:r>
            <a:r>
              <a:rPr lang="en-US" sz="1400" dirty="0"/>
              <a:t> </a:t>
            </a:r>
            <a:r>
              <a:rPr lang="en-US" sz="1400" dirty="0" err="1"/>
              <a:t>nhất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tham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</a:t>
            </a:r>
            <a:r>
              <a:rPr lang="en-US" sz="1400" dirty="0" err="1"/>
              <a:t>thường</a:t>
            </a:r>
            <a:r>
              <a:rPr lang="en-US" sz="1400" dirty="0"/>
              <a:t>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Transition-delay</a:t>
            </a:r>
            <a:r>
              <a:rPr lang="en-US" sz="1400" dirty="0"/>
              <a:t> :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thời</a:t>
            </a:r>
            <a:r>
              <a:rPr lang="en-US" sz="1400" dirty="0"/>
              <a:t> </a:t>
            </a:r>
            <a:r>
              <a:rPr lang="en-US" sz="1400" dirty="0" err="1"/>
              <a:t>gian</a:t>
            </a:r>
            <a:r>
              <a:rPr lang="en-US" sz="1400" dirty="0"/>
              <a:t> </a:t>
            </a:r>
            <a:r>
              <a:rPr lang="en-US" sz="1400" dirty="0" err="1"/>
              <a:t>dừng</a:t>
            </a:r>
            <a:r>
              <a:rPr lang="en-US" sz="1400" dirty="0"/>
              <a:t>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Transition-duration</a:t>
            </a:r>
            <a:r>
              <a:rPr lang="en-US" sz="1400" dirty="0"/>
              <a:t>: </a:t>
            </a:r>
            <a:r>
              <a:rPr lang="en-US" sz="1400" dirty="0" err="1"/>
              <a:t>khoảng</a:t>
            </a:r>
            <a:r>
              <a:rPr lang="en-US" sz="1400" dirty="0"/>
              <a:t> </a:t>
            </a:r>
            <a:r>
              <a:rPr lang="en-US" sz="1400" dirty="0" err="1"/>
              <a:t>thời</a:t>
            </a:r>
            <a:r>
              <a:rPr lang="en-US" sz="1400" dirty="0"/>
              <a:t> </a:t>
            </a:r>
            <a:r>
              <a:rPr lang="en-US" sz="1400" dirty="0" err="1"/>
              <a:t>gian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 </a:t>
            </a:r>
            <a:r>
              <a:rPr lang="en-US" sz="1400" dirty="0" err="1"/>
              <a:t>diễn</a:t>
            </a:r>
            <a:r>
              <a:rPr lang="en-US" sz="1400" dirty="0"/>
              <a:t> ra.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Transition-property</a:t>
            </a:r>
            <a:r>
              <a:rPr lang="en-US" sz="1400" dirty="0"/>
              <a:t>: </a:t>
            </a: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Transition-timing-function</a:t>
            </a:r>
            <a:r>
              <a:rPr lang="en-US" sz="1400" dirty="0"/>
              <a:t>: </a:t>
            </a:r>
            <a:r>
              <a:rPr lang="en-US" sz="1400" dirty="0" err="1"/>
              <a:t>tốc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đổi</a:t>
            </a:r>
            <a:r>
              <a:rPr lang="en-US" sz="1400" dirty="0"/>
              <a:t> </a:t>
            </a:r>
            <a:r>
              <a:rPr lang="en-US" sz="1400" dirty="0" err="1"/>
              <a:t>diễn</a:t>
            </a:r>
            <a:r>
              <a:rPr lang="en-US" sz="1400" dirty="0"/>
              <a:t> ra.</a:t>
            </a:r>
          </a:p>
          <a:p>
            <a:pPr marL="533400" lvl="1" indent="0">
              <a:buNone/>
            </a:pPr>
            <a:r>
              <a:rPr lang="en-US" sz="1400" dirty="0"/>
              <a:t>	link: </a:t>
            </a:r>
            <a:r>
              <a:rPr lang="en-US" sz="1400" dirty="0">
                <a:hlinkClick r:id="rId2"/>
              </a:rPr>
              <a:t>transition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16C54-3919-474D-82D3-6C4169AB92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72</a:t>
            </a:fld>
            <a:endParaRPr lang="en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2CED49D-8826-4FA2-8643-463B0069C6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05102"/>
            <a:ext cx="3352800" cy="100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32336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0CC82-F68D-4769-B6AB-6A938FE01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75EAE-309C-47CE-83E0-B3EED178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hiệu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động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tạo</a:t>
            </a:r>
            <a:r>
              <a:rPr lang="en-US" sz="1400" dirty="0"/>
              <a:t> </a:t>
            </a:r>
            <a:r>
              <a:rPr lang="en-US" sz="1400" dirty="0" err="1"/>
              <a:t>hiểu</a:t>
            </a:r>
            <a:r>
              <a:rPr lang="en-US" sz="1400" dirty="0"/>
              <a:t> </a:t>
            </a:r>
            <a:r>
              <a:rPr lang="en-US" sz="1400" dirty="0" err="1"/>
              <a:t>ứng</a:t>
            </a:r>
            <a:r>
              <a:rPr lang="en-US" sz="1400" dirty="0"/>
              <a:t> di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Keyframe</a:t>
            </a:r>
            <a:r>
              <a:rPr lang="en-US" sz="1400" dirty="0"/>
              <a:t>: </a:t>
            </a:r>
            <a:r>
              <a:rPr lang="en-US" sz="1400" dirty="0" err="1"/>
              <a:t>quy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  <a:r>
              <a:rPr lang="en-US" sz="1400" dirty="0" err="1"/>
              <a:t>phần</a:t>
            </a:r>
            <a:r>
              <a:rPr lang="en-US" sz="1400" dirty="0"/>
              <a:t> </a:t>
            </a:r>
            <a:r>
              <a:rPr lang="en-US" sz="1400" dirty="0" err="1"/>
              <a:t>tử</a:t>
            </a:r>
            <a:r>
              <a:rPr lang="en-US" sz="1400" dirty="0"/>
              <a:t> </a:t>
            </a:r>
            <a:r>
              <a:rPr lang="en-US" sz="1400" dirty="0" err="1"/>
              <a:t>chuyển</a:t>
            </a:r>
            <a:r>
              <a:rPr lang="en-US" sz="1400" dirty="0"/>
              <a:t> </a:t>
            </a:r>
            <a:r>
              <a:rPr lang="en-US" sz="1400" dirty="0" err="1"/>
              <a:t>động</a:t>
            </a:r>
            <a:r>
              <a:rPr lang="en-US" sz="1400" dirty="0"/>
              <a:t> ra </a:t>
            </a:r>
            <a:r>
              <a:rPr lang="en-US" sz="1400" dirty="0" err="1"/>
              <a:t>sao</a:t>
            </a:r>
            <a:r>
              <a:rPr lang="en-US" sz="1400" dirty="0"/>
              <a:t> </a:t>
            </a:r>
            <a:r>
              <a:rPr lang="en-US" sz="1400" dirty="0" err="1"/>
              <a:t>tại</a:t>
            </a:r>
            <a:r>
              <a:rPr lang="en-US" sz="1400" dirty="0"/>
              <a:t> </a:t>
            </a:r>
            <a:r>
              <a:rPr lang="en-US" sz="1400" dirty="0" err="1"/>
              <a:t>mỗi</a:t>
            </a:r>
            <a:r>
              <a:rPr lang="en-US" sz="1400" dirty="0"/>
              <a:t> </a:t>
            </a:r>
            <a:r>
              <a:rPr lang="en-US" sz="1400" dirty="0" err="1"/>
              <a:t>thời</a:t>
            </a:r>
            <a:r>
              <a:rPr lang="en-US" sz="1400" dirty="0"/>
              <a:t> </a:t>
            </a:r>
            <a:r>
              <a:rPr lang="en-US" sz="1400" dirty="0" err="1"/>
              <a:t>điểm</a:t>
            </a:r>
            <a:r>
              <a:rPr lang="en-US" sz="1400" dirty="0"/>
              <a:t> </a:t>
            </a:r>
            <a:r>
              <a:rPr lang="en-US" sz="1400" dirty="0" err="1"/>
              <a:t>nhất</a:t>
            </a:r>
            <a:r>
              <a:rPr lang="en-US" sz="1400" dirty="0"/>
              <a:t> </a:t>
            </a:r>
            <a:r>
              <a:rPr lang="en-US" sz="1400" dirty="0" err="1"/>
              <a:t>định</a:t>
            </a:r>
            <a:r>
              <a:rPr lang="en-US" sz="1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Thuộc</a:t>
            </a:r>
            <a:r>
              <a:rPr lang="en-US" sz="1400" dirty="0"/>
              <a:t> </a:t>
            </a:r>
            <a:r>
              <a:rPr lang="en-US" sz="1400" dirty="0" err="1"/>
              <a:t>tính</a:t>
            </a:r>
            <a:r>
              <a:rPr lang="en-US" sz="1400" dirty="0"/>
              <a:t> </a:t>
            </a:r>
            <a:r>
              <a:rPr lang="en-US" sz="1400" dirty="0" err="1"/>
              <a:t>gồm</a:t>
            </a:r>
            <a:r>
              <a:rPr lang="en-US" sz="14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3"/>
              </a:rPr>
              <a:t>Animation-name.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Animation-duration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Animation-timing-function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Animation-delay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Animation-iteration-count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8"/>
              </a:rPr>
              <a:t>Animation-direction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9"/>
              </a:rPr>
              <a:t>Animation-fill-mode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hlinkClick r:id="rId10"/>
              </a:rPr>
              <a:t>Animation-play-state</a:t>
            </a:r>
            <a:endParaRPr lang="en-US" sz="14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533400" lvl="1" indent="0">
              <a:buNone/>
            </a:pPr>
            <a:r>
              <a:rPr lang="en-US" sz="1400" dirty="0"/>
              <a:t>	link: </a:t>
            </a:r>
            <a:r>
              <a:rPr lang="en-US" sz="1400" dirty="0">
                <a:hlinkClick r:id="rId11"/>
              </a:rPr>
              <a:t>https://quantrimang.com/animation-trong-css-163546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6284C-C616-4266-A256-8581833648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8715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900" y="1991850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Images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883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87C0FC-EE50-46E1-8763-1291EB6A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 html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97DF5-A52F-4274-98F2-D3A77DBD3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sz="1600" dirty="0"/>
              <a:t>&lt;</a:t>
            </a:r>
            <a:r>
              <a:rPr lang="en-US" sz="1600" dirty="0" err="1">
                <a:solidFill>
                  <a:srgbClr val="0070C0"/>
                </a:solidFill>
              </a:rPr>
              <a:t>img</a:t>
            </a:r>
            <a:r>
              <a:rPr lang="en-US" sz="1600" dirty="0"/>
              <a:t>	</a:t>
            </a:r>
            <a:r>
              <a:rPr lang="en-US" sz="1600" dirty="0" err="1">
                <a:solidFill>
                  <a:schemeClr val="accent1"/>
                </a:solidFill>
              </a:rPr>
              <a:t>src</a:t>
            </a:r>
            <a:r>
              <a:rPr lang="en-US" sz="1600" dirty="0"/>
              <a:t>=“</a:t>
            </a:r>
            <a:r>
              <a:rPr lang="en-US" sz="1600" dirty="0" err="1"/>
              <a:t>url</a:t>
            </a:r>
            <a:r>
              <a:rPr lang="en-US" sz="1600" dirty="0"/>
              <a:t>”     </a:t>
            </a:r>
            <a:r>
              <a:rPr lang="en-US" sz="1600" dirty="0">
                <a:solidFill>
                  <a:schemeClr val="accent1"/>
                </a:solidFill>
              </a:rPr>
              <a:t>alt</a:t>
            </a:r>
            <a:r>
              <a:rPr lang="en-US" sz="1600" dirty="0"/>
              <a:t>=“text”&gt;</a:t>
            </a:r>
          </a:p>
          <a:p>
            <a:pPr marL="76200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Img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sử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nhúng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trang</a:t>
            </a:r>
            <a:r>
              <a:rPr lang="en-US" sz="1600" dirty="0"/>
              <a:t> 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Img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thẻ</a:t>
            </a:r>
            <a:r>
              <a:rPr lang="en-US" sz="1600" dirty="0"/>
              <a:t> </a:t>
            </a:r>
            <a:r>
              <a:rPr lang="en-US" sz="1600" dirty="0" err="1"/>
              <a:t>trống</a:t>
            </a:r>
            <a:r>
              <a:rPr lang="en-US" sz="1600" dirty="0"/>
              <a:t> , </a:t>
            </a:r>
            <a:r>
              <a:rPr lang="en-US" sz="1600" dirty="0" err="1"/>
              <a:t>nó</a:t>
            </a:r>
            <a:r>
              <a:rPr lang="en-US" sz="1600" dirty="0"/>
              <a:t>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chứa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thẻ</a:t>
            </a:r>
            <a:r>
              <a:rPr lang="en-US" sz="1600" dirty="0"/>
              <a:t> </a:t>
            </a:r>
            <a:r>
              <a:rPr lang="en-US" sz="1600" dirty="0" err="1"/>
              <a:t>đóng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Img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2 </a:t>
            </a:r>
            <a:r>
              <a:rPr lang="en-US" sz="1600" dirty="0" err="1"/>
              <a:t>thuộc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thiết</a:t>
            </a:r>
            <a:r>
              <a:rPr lang="en-US" sz="1600" dirty="0"/>
              <a:t> :</a:t>
            </a:r>
          </a:p>
          <a:p>
            <a:pPr marL="533400" lvl="1" indent="0">
              <a:buNone/>
            </a:pPr>
            <a:r>
              <a:rPr lang="en-US" sz="1600" dirty="0"/>
              <a:t>+ </a:t>
            </a:r>
            <a:r>
              <a:rPr lang="en-US" sz="1600" dirty="0" err="1">
                <a:solidFill>
                  <a:schemeClr val="accent1"/>
                </a:solidFill>
              </a:rPr>
              <a:t>src</a:t>
            </a:r>
            <a:r>
              <a:rPr lang="en-US" sz="1600" dirty="0"/>
              <a:t> –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đường</a:t>
            </a:r>
            <a:r>
              <a:rPr lang="en-US" sz="1600" dirty="0"/>
              <a:t> </a:t>
            </a:r>
            <a:r>
              <a:rPr lang="en-US" sz="1600" dirty="0" err="1"/>
              <a:t>dẫn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.</a:t>
            </a:r>
          </a:p>
          <a:p>
            <a:pPr marL="533400" lvl="1" indent="0">
              <a:buNone/>
            </a:pPr>
            <a:r>
              <a:rPr lang="en-US" sz="1600" dirty="0"/>
              <a:t>+ </a:t>
            </a:r>
            <a:r>
              <a:rPr lang="en-US" sz="1600" dirty="0">
                <a:solidFill>
                  <a:schemeClr val="accent1"/>
                </a:solidFill>
              </a:rPr>
              <a:t>alt</a:t>
            </a:r>
            <a:r>
              <a:rPr lang="en-US" sz="1600" dirty="0"/>
              <a:t> – </a:t>
            </a:r>
            <a:r>
              <a:rPr lang="en-US" sz="1600" dirty="0" err="1"/>
              <a:t>Chỉ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văn</a:t>
            </a:r>
            <a:r>
              <a:rPr lang="en-US" sz="1600" dirty="0"/>
              <a:t> </a:t>
            </a:r>
            <a:r>
              <a:rPr lang="en-US" sz="1600" dirty="0" err="1"/>
              <a:t>bản</a:t>
            </a:r>
            <a:r>
              <a:rPr lang="en-US" sz="1600" dirty="0"/>
              <a:t> </a:t>
            </a:r>
            <a:r>
              <a:rPr lang="en-US" sz="1600" dirty="0" err="1"/>
              <a:t>thay</a:t>
            </a:r>
            <a:r>
              <a:rPr lang="en-US" sz="1600" dirty="0"/>
              <a:t> </a:t>
            </a:r>
            <a:r>
              <a:rPr lang="en-US" sz="1600" dirty="0" err="1"/>
              <a:t>thế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E5A95-7784-48BA-B876-07F3816740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3184328"/>
      </p:ext>
    </p:extLst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7400</TotalTime>
  <Words>3788</Words>
  <Application>Microsoft Office PowerPoint</Application>
  <PresentationFormat>On-screen Show (16:9)</PresentationFormat>
  <Paragraphs>584</Paragraphs>
  <Slides>73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8" baseType="lpstr">
      <vt:lpstr>Merriweather</vt:lpstr>
      <vt:lpstr>Arial</vt:lpstr>
      <vt:lpstr>Amatic SC</vt:lpstr>
      <vt:lpstr>Consolas</vt:lpstr>
      <vt:lpstr>Nathaniel template</vt:lpstr>
      <vt:lpstr>HTML AND CSS</vt:lpstr>
      <vt:lpstr> Google Chrome – Web Browser Visual Studio Code – Text Editor</vt:lpstr>
      <vt:lpstr>Visual Code Settings </vt:lpstr>
      <vt:lpstr>Emmet Trong HTML</vt:lpstr>
      <vt:lpstr>1. Basic HTML</vt:lpstr>
      <vt:lpstr>Basic html</vt:lpstr>
      <vt:lpstr>PowerPoint Presentation</vt:lpstr>
      <vt:lpstr>2. Images</vt:lpstr>
      <vt:lpstr>images html</vt:lpstr>
      <vt:lpstr>PowerPoint Presentation</vt:lpstr>
      <vt:lpstr>3. External Links</vt:lpstr>
      <vt:lpstr>External Links html</vt:lpstr>
      <vt:lpstr>attribute download</vt:lpstr>
      <vt:lpstr>The target attribute</vt:lpstr>
      <vt:lpstr>Sử dụng hình ảnh làm liên kết</vt:lpstr>
      <vt:lpstr>4. Element and list</vt:lpstr>
      <vt:lpstr>Sup and sub </vt:lpstr>
      <vt:lpstr>Strong and em</vt:lpstr>
      <vt:lpstr>Kí tự đặc biệt trong html </vt:lpstr>
      <vt:lpstr>Unordered lists</vt:lpstr>
      <vt:lpstr>Ordered Lists</vt:lpstr>
      <vt:lpstr>Table element</vt:lpstr>
      <vt:lpstr>PowerPoint Presentation</vt:lpstr>
      <vt:lpstr>5. Form</vt:lpstr>
      <vt:lpstr>A-1. Form Attributes</vt:lpstr>
      <vt:lpstr>Method</vt:lpstr>
      <vt:lpstr>PowerPoint Presentation</vt:lpstr>
      <vt:lpstr>Danh sách tất cả thuộc tính của form</vt:lpstr>
      <vt:lpstr>A-2. Form elements</vt:lpstr>
      <vt:lpstr>Input</vt:lpstr>
      <vt:lpstr>Input</vt:lpstr>
      <vt:lpstr>Input</vt:lpstr>
      <vt:lpstr>Input restrictions</vt:lpstr>
      <vt:lpstr>Input restrictions</vt:lpstr>
      <vt:lpstr>form</vt:lpstr>
      <vt:lpstr>6. CSS – cascading style sheets</vt:lpstr>
      <vt:lpstr>Cú Pháp CSS</vt:lpstr>
      <vt:lpstr>Inline CSS </vt:lpstr>
      <vt:lpstr>PowerPoint Presentation</vt:lpstr>
      <vt:lpstr>Id SELECTORS</vt:lpstr>
      <vt:lpstr>Class selectors</vt:lpstr>
      <vt:lpstr>Div and span</vt:lpstr>
      <vt:lpstr>PowerPoint Presentation</vt:lpstr>
      <vt:lpstr>font</vt:lpstr>
      <vt:lpstr>Font style</vt:lpstr>
      <vt:lpstr>Text-Align And Text-Indent</vt:lpstr>
      <vt:lpstr>Text-transform and text-decoration</vt:lpstr>
      <vt:lpstr>Thuộc tính văn bản css</vt:lpstr>
      <vt:lpstr>Box model</vt:lpstr>
      <vt:lpstr>PowerPoint Presentation</vt:lpstr>
      <vt:lpstr>Outline</vt:lpstr>
      <vt:lpstr>Outline style</vt:lpstr>
      <vt:lpstr>display</vt:lpstr>
      <vt:lpstr>Opacity and visibility</vt:lpstr>
      <vt:lpstr>background</vt:lpstr>
      <vt:lpstr>Ultimate css gradient generator</vt:lpstr>
      <vt:lpstr>Css Float</vt:lpstr>
      <vt:lpstr>Css clear</vt:lpstr>
      <vt:lpstr>Media quries</vt:lpstr>
      <vt:lpstr>Media quries - Media type</vt:lpstr>
      <vt:lpstr>P-1 . Media queries – media feature</vt:lpstr>
      <vt:lpstr>P-2 . Media queries – media feature</vt:lpstr>
      <vt:lpstr>Z-Index CSS</vt:lpstr>
      <vt:lpstr>Z-indent</vt:lpstr>
      <vt:lpstr>::Before And ::After </vt:lpstr>
      <vt:lpstr>Pseudo-class</vt:lpstr>
      <vt:lpstr>Pseudo-class link</vt:lpstr>
      <vt:lpstr>1 số ứng dụng của pseudo-class</vt:lpstr>
      <vt:lpstr>transform</vt:lpstr>
      <vt:lpstr>2D transform</vt:lpstr>
      <vt:lpstr>3d transform</vt:lpstr>
      <vt:lpstr>Transition</vt:lpstr>
      <vt:lpstr>animation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Hiếu Phạm</dc:creator>
  <cp:lastModifiedBy>Hiếu Phạm</cp:lastModifiedBy>
  <cp:revision>121</cp:revision>
  <dcterms:modified xsi:type="dcterms:W3CDTF">2021-03-29T04:20:18Z</dcterms:modified>
</cp:coreProperties>
</file>